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302" r:id="rId3"/>
    <p:sldId id="362" r:id="rId4"/>
    <p:sldId id="363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3" r:id="rId13"/>
    <p:sldId id="378" r:id="rId14"/>
    <p:sldId id="377" r:id="rId15"/>
    <p:sldId id="375" r:id="rId16"/>
    <p:sldId id="376" r:id="rId17"/>
    <p:sldId id="379" r:id="rId18"/>
    <p:sldId id="382" r:id="rId19"/>
    <p:sldId id="380" r:id="rId20"/>
    <p:sldId id="384" r:id="rId21"/>
    <p:sldId id="383" r:id="rId22"/>
    <p:sldId id="381" r:id="rId23"/>
    <p:sldId id="385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E16"/>
    <a:srgbClr val="EE9E08"/>
    <a:srgbClr val="D000FE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/>
    <p:restoredTop sz="97179"/>
  </p:normalViewPr>
  <p:slideViewPr>
    <p:cSldViewPr snapToGrid="0" snapToObjects="1">
      <p:cViewPr>
        <p:scale>
          <a:sx n="89" d="100"/>
          <a:sy n="89" d="100"/>
        </p:scale>
        <p:origin x="64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52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359C9-4707-574C-BCD3-54E8A40A8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D0936-6C0E-204C-8263-1D9EC2F18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32C27-7A12-5D47-865F-0077DE711A5B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CB9E-29BD-9248-9EB0-A432B4BC95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C7556-9873-2C4B-8743-9EAF0D3572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7806-88C1-EF41-BEDB-EAF076C2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CE38-12D8-824E-8313-E5640C50BE3F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1ECB-A124-AA4D-982B-4CBCFD40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everybody and thank you for attending my presentation. I am going to talk about the project I recently started working on in the Spassky and </a:t>
            </a:r>
            <a:r>
              <a:rPr lang="en-US" dirty="0" err="1"/>
              <a:t>Koszul</a:t>
            </a:r>
            <a:r>
              <a:rPr lang="en-US" dirty="0"/>
              <a:t> labs, both located in Paris. This project focuses on the unusual cooption of the mitotic machinery to drive, not cell division but cell differentiation.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0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5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7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5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expand these observations to </a:t>
            </a:r>
            <a:r>
              <a:rPr lang="en-US" i="1" dirty="0"/>
              <a:t>in vivo</a:t>
            </a:r>
            <a:r>
              <a:rPr lang="en-US" i="0" dirty="0"/>
              <a:t> data. I also want to check what happens in terms of transcriptional dynamics in cells where Cyclin O, a key non-canonical cyclin involved in MCC diff., is knocked-out.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21ECB-A124-AA4D-982B-4CBCFD402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AA4C-3692-DC40-ADE0-508B5814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omforta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5597-59BF-184F-B29C-07C34F95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ED0F-48AE-564E-A6C3-CF27D90E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2336-2B77-594A-9C6A-CA3AA84E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3CD6-B859-CC4B-973D-63DFFDFC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2174-956C-CE42-AF06-2CC1F76F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264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</p:spPr>
        <p:txBody>
          <a:bodyPr anchor="ctr">
            <a:noAutofit/>
          </a:bodyPr>
          <a:lstStyle>
            <a:lvl1pPr>
              <a:defRPr sz="2000" b="1">
                <a:latin typeface="Comfortaa" pitchFamily="2" charset="0"/>
                <a:ea typeface="Dotum" panose="020B0600000101010101" pitchFamily="34" charset="-127"/>
                <a:cs typeface="Menlo" panose="020B0609030804020204" pitchFamily="49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0962-E512-134A-8B89-5D29AB8A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11927840" cy="5517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0C8F3A-B457-244F-A8D6-8903A1D3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8834" y="5771008"/>
            <a:ext cx="2743200" cy="1452881"/>
          </a:xfrm>
          <a:prstGeom prst="rect">
            <a:avLst/>
          </a:prstGeom>
        </p:spPr>
        <p:txBody>
          <a:bodyPr anchor="b"/>
          <a:lstStyle>
            <a:lvl1pPr algn="r">
              <a:defRPr sz="9600" b="1">
                <a:solidFill>
                  <a:schemeClr val="bg2"/>
                </a:solidFill>
              </a:defRPr>
            </a:lvl1pPr>
          </a:lstStyle>
          <a:p>
            <a:fld id="{9A8A48B6-7138-CD4D-A0E5-305C4B90F102}" type="slidenum">
              <a:rPr lang="en-US" smtClean="0"/>
              <a:pPr/>
              <a:t>‹#›</a:t>
            </a:fld>
            <a:endParaRPr lang="en-US" sz="9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7B3241-74CA-D249-BD38-4C57AA29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444" y="6517938"/>
            <a:ext cx="4288156" cy="314642"/>
          </a:xfrm>
        </p:spPr>
        <p:txBody>
          <a:bodyPr>
            <a:normAutofit/>
          </a:bodyPr>
          <a:lstStyle>
            <a:lvl1pPr>
              <a:buNone/>
              <a:defRPr lang="en-US" sz="10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C2DBE3-A140-254C-985C-6AF05AF9AD27}"/>
              </a:ext>
            </a:extLst>
          </p:cNvPr>
          <p:cNvCxnSpPr/>
          <p:nvPr userDrawn="1"/>
        </p:nvCxnSpPr>
        <p:spPr>
          <a:xfrm>
            <a:off x="0" y="806824"/>
            <a:ext cx="121920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7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0"/>
              <a:tileRect/>
            </a:gra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6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774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AA4C-3692-DC40-ADE0-508B5814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omforta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5597-59BF-184F-B29C-07C34F95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ED0F-48AE-564E-A6C3-CF27D90E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2336-2B77-594A-9C6A-CA3AA84E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3CD6-B859-CC4B-973D-63DFFDFC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0632E8F-BC5A-F248-80ED-1F97EF00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264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</p:spPr>
        <p:txBody>
          <a:bodyPr anchor="ctr">
            <a:noAutofit/>
          </a:bodyPr>
          <a:lstStyle>
            <a:lvl1pPr>
              <a:defRPr sz="2000" b="1">
                <a:solidFill>
                  <a:srgbClr val="C00000"/>
                </a:solidFill>
                <a:latin typeface="Comfortaa" pitchFamily="2" charset="0"/>
                <a:ea typeface="Dotum" panose="020B0600000101010101" pitchFamily="34" charset="-127"/>
                <a:cs typeface="Menlo" panose="020B0609030804020204" pitchFamily="49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2AAB57-3E91-CD44-B171-552A1666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11927840" cy="5517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4DC02A-2616-F64A-B0FB-1850944D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8834" y="5771008"/>
            <a:ext cx="2743200" cy="1452881"/>
          </a:xfrm>
          <a:prstGeom prst="rect">
            <a:avLst/>
          </a:prstGeom>
        </p:spPr>
        <p:txBody>
          <a:bodyPr anchor="b"/>
          <a:lstStyle>
            <a:lvl1pPr algn="r">
              <a:defRPr sz="9600" b="1">
                <a:solidFill>
                  <a:schemeClr val="bg2"/>
                </a:solidFill>
              </a:defRPr>
            </a:lvl1pPr>
          </a:lstStyle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582C66-A38A-0148-A693-B2EA2B841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444" y="6517938"/>
            <a:ext cx="4288156" cy="314642"/>
          </a:xfrm>
        </p:spPr>
        <p:txBody>
          <a:bodyPr>
            <a:normAutofit/>
          </a:bodyPr>
          <a:lstStyle>
            <a:lvl1pPr>
              <a:buNone/>
              <a:defRPr lang="en-US" sz="10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094FB6-296B-914B-8E3E-265CC9085FCA}"/>
              </a:ext>
            </a:extLst>
          </p:cNvPr>
          <p:cNvCxnSpPr/>
          <p:nvPr/>
        </p:nvCxnSpPr>
        <p:spPr>
          <a:xfrm>
            <a:off x="0" y="806824"/>
            <a:ext cx="121920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7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0"/>
              <a:tileRect/>
            </a:gra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0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0632E8F-BC5A-F248-80ED-1F97EF00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264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</p:spPr>
        <p:txBody>
          <a:bodyPr anchor="ctr">
            <a:noAutofit/>
          </a:bodyPr>
          <a:lstStyle>
            <a:lvl1pPr>
              <a:defRPr sz="2000" b="1">
                <a:solidFill>
                  <a:srgbClr val="C00000"/>
                </a:solidFill>
                <a:latin typeface="Comfortaa" pitchFamily="2" charset="0"/>
                <a:ea typeface="Dotum" panose="020B0600000101010101" pitchFamily="34" charset="-127"/>
                <a:cs typeface="Menlo" panose="020B0609030804020204" pitchFamily="49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2AAB57-3E91-CD44-B171-552A1666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5522"/>
            <a:ext cx="12192000" cy="30609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  <a:defRPr sz="2000" b="0" i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4DC02A-2616-F64A-B0FB-1850944D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8834" y="5771008"/>
            <a:ext cx="2743200" cy="1452881"/>
          </a:xfrm>
          <a:prstGeom prst="rect">
            <a:avLst/>
          </a:prstGeom>
        </p:spPr>
        <p:txBody>
          <a:bodyPr anchor="b"/>
          <a:lstStyle>
            <a:lvl1pPr algn="r">
              <a:defRPr sz="9600" b="1">
                <a:solidFill>
                  <a:schemeClr val="bg2"/>
                </a:solidFill>
              </a:defRPr>
            </a:lvl1pPr>
          </a:lstStyle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582C66-A38A-0148-A693-B2EA2B841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444" y="6517938"/>
            <a:ext cx="4288156" cy="314642"/>
          </a:xfrm>
        </p:spPr>
        <p:txBody>
          <a:bodyPr>
            <a:normAutofit/>
          </a:bodyPr>
          <a:lstStyle>
            <a:lvl1pPr>
              <a:buNone/>
              <a:defRPr lang="en-US" sz="10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094FB6-296B-914B-8E3E-265CC9085FCA}"/>
              </a:ext>
            </a:extLst>
          </p:cNvPr>
          <p:cNvCxnSpPr/>
          <p:nvPr/>
        </p:nvCxnSpPr>
        <p:spPr>
          <a:xfrm>
            <a:off x="0" y="806824"/>
            <a:ext cx="121920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7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0"/>
              <a:tileRect/>
            </a:gra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049B69-1112-914F-B658-5B59DBDAC7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2"/>
            <a:ext cx="11927840" cy="1179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46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CDD01-E503-F840-9A2A-3783A490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-9942" y="-1"/>
            <a:ext cx="12192000" cy="1818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251D2-43BA-C946-A8E2-C1666250C02C}"/>
              </a:ext>
            </a:extLst>
          </p:cNvPr>
          <p:cNvSpPr txBox="1"/>
          <p:nvPr/>
        </p:nvSpPr>
        <p:spPr>
          <a:xfrm>
            <a:off x="-9939" y="0"/>
            <a:ext cx="12201939" cy="18193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47D1BD-9050-E74A-ACDB-B2A1C15F8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" y="0"/>
            <a:ext cx="12182475" cy="1817688"/>
          </a:xfrm>
        </p:spPr>
        <p:txBody>
          <a:bodyPr anchor="ctr"/>
          <a:lstStyle>
            <a:lvl1pPr algn="ctr">
              <a:buNone/>
              <a:defRPr sz="44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72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9439E-A8C1-0147-878A-E596CBCA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8514-C71E-D749-B402-55997747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9C53-DC6E-5B43-AE85-3EF6A4F76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4DA9-DD42-8445-BB79-DF30D799A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FCD4-3911-E943-8744-54979FE9B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9439E-A8C1-0147-878A-E596CBCA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68514-C71E-D749-B402-55997747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9C53-DC6E-5B43-AE85-3EF6A4F76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4DA9-DD42-8445-BB79-DF30D799A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FCD4-3911-E943-8744-54979FE9B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48B6-7138-CD4D-A0E5-305C4B90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ioconductor.org/packages/devel/bioc/vignettes/SummarizedExperiment/inst/doc/SummarizedExperimen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ioconductor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66F8-B83F-1B49-8597-D3245B360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978" y="226031"/>
            <a:ext cx="8596044" cy="251716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/>
              <a:t>Lecture 5 </a:t>
            </a:r>
            <a:br>
              <a:rPr lang="en-US" sz="2800" b="1" dirty="0"/>
            </a:br>
            <a:r>
              <a:rPr lang="en-US" sz="2800" b="1" dirty="0" err="1"/>
              <a:t>scRNAseq</a:t>
            </a:r>
            <a:r>
              <a:rPr lang="en-US" sz="2800" b="1" dirty="0"/>
              <a:t> analysis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B9B4A-A53C-8D4D-8F0C-1EC9BC3CC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2462"/>
            <a:ext cx="9144000" cy="3026664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omfortaa" pitchFamily="2" charset="0"/>
              </a:rPr>
              <a:t>Physalia</a:t>
            </a:r>
            <a:r>
              <a:rPr lang="en-GB" b="1" dirty="0">
                <a:latin typeface="Comfortaa" pitchFamily="2" charset="0"/>
              </a:rPr>
              <a:t> course 2021</a:t>
            </a:r>
            <a:br>
              <a:rPr lang="en-GB" b="1" dirty="0">
                <a:latin typeface="Comfortaa" pitchFamily="2" charset="0"/>
              </a:rPr>
            </a:br>
            <a:r>
              <a:rPr lang="en-GB" sz="2800" dirty="0">
                <a:latin typeface="Comfortaa" pitchFamily="2" charset="0"/>
              </a:rPr>
              <a:t>—</a:t>
            </a:r>
            <a:br>
              <a:rPr lang="en-GB" sz="4000" b="1" dirty="0">
                <a:latin typeface="Comfortaa" pitchFamily="2" charset="0"/>
              </a:rPr>
            </a:br>
            <a:r>
              <a:rPr lang="en-GB" b="1" dirty="0">
                <a:latin typeface="Comfortaa" pitchFamily="2" charset="0"/>
              </a:rPr>
              <a:t>Single-cell RNA-seq with R/Bioconductor</a:t>
            </a:r>
          </a:p>
          <a:p>
            <a:endParaRPr lang="en-GB" b="1" dirty="0">
              <a:latin typeface="Comfortaa" pitchFamily="2" charset="0"/>
            </a:endParaRPr>
          </a:p>
          <a:p>
            <a:endParaRPr lang="en-GB" b="1" dirty="0">
              <a:latin typeface="Comfortaa" pitchFamily="2" charset="0"/>
            </a:endParaRPr>
          </a:p>
          <a:p>
            <a:r>
              <a:rPr lang="en-GB" b="1" dirty="0">
                <a:latin typeface="Comfortaa" pitchFamily="2" charset="0"/>
              </a:rPr>
              <a:t>Instructors:</a:t>
            </a:r>
            <a:r>
              <a:rPr lang="en-GB" dirty="0">
                <a:latin typeface="Comfortaa" pitchFamily="2" charset="0"/>
              </a:rPr>
              <a:t> </a:t>
            </a:r>
            <a:r>
              <a:rPr lang="en-US" dirty="0">
                <a:latin typeface="Comfortaa" pitchFamily="2" charset="0"/>
              </a:rPr>
              <a:t>Jacques Serizay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77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4866640" cy="5517515"/>
          </a:xfrm>
        </p:spPr>
        <p:txBody>
          <a:bodyPr>
            <a:normAutofit/>
          </a:bodyPr>
          <a:lstStyle/>
          <a:p>
            <a:r>
              <a:rPr lang="en-US" b="1" dirty="0" err="1"/>
              <a:t>GenomicRanges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Allows efficient manipulation of genomic annotations and alignments in high-throughput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7EEB1-A7B5-7342-BB1D-4D014D00D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77" y="0"/>
            <a:ext cx="6789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11846878" cy="5517515"/>
          </a:xfrm>
        </p:spPr>
        <p:txBody>
          <a:bodyPr>
            <a:normAutofit/>
          </a:bodyPr>
          <a:lstStyle/>
          <a:p>
            <a:r>
              <a:rPr lang="en-US" b="1" dirty="0" err="1"/>
              <a:t>SummarizedExperiment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Allows efficient storage of genomic assays (e.g. raw read counts) over a set of features (e.g. gene loci). </a:t>
            </a:r>
          </a:p>
          <a:p>
            <a:pPr marL="342900" indent="-342900">
              <a:buFontTx/>
              <a:buChar char="-"/>
            </a:pPr>
            <a:r>
              <a:rPr lang="en-GB" dirty="0"/>
              <a:t>Fundamental for most genomic-wide assays (ChIP-seq, RNA-seq, ATAC/</a:t>
            </a:r>
            <a:r>
              <a:rPr lang="en-GB" dirty="0" err="1"/>
              <a:t>MNase</a:t>
            </a:r>
            <a:r>
              <a:rPr lang="en-GB" dirty="0"/>
              <a:t>/DNase-seq, CNV, SNPs, VCF, Hi-C, …)</a:t>
            </a:r>
          </a:p>
          <a:p>
            <a:pPr marL="0" indent="0"/>
            <a:r>
              <a:rPr lang="en-GB" sz="2800" b="1" dirty="0"/>
              <a:t>Cornerstone of genomic assays summarization within R</a:t>
            </a:r>
            <a:endParaRPr lang="en-GB" b="1" dirty="0"/>
          </a:p>
          <a:p>
            <a:pPr marL="0" indent="0"/>
            <a:r>
              <a:rPr lang="en-GB" dirty="0">
                <a:hlinkClick r:id="rId4"/>
              </a:rPr>
              <a:t>https://www.bioconductor.org/packages/devel/bioc/vignettes/SummarizedExperiment/inst/doc/SummarizedExperiment.html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73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11846878" cy="5517515"/>
          </a:xfrm>
        </p:spPr>
        <p:txBody>
          <a:bodyPr>
            <a:normAutofit/>
          </a:bodyPr>
          <a:lstStyle/>
          <a:p>
            <a:r>
              <a:rPr lang="en-US" b="1" dirty="0" err="1"/>
              <a:t>SummarizedExperiment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Allows efficient storage of genomic assays (e.g. raw read counts) over a set of features (e.g. gene loci). </a:t>
            </a:r>
          </a:p>
          <a:p>
            <a:pPr marL="342900" indent="-342900">
              <a:buFontTx/>
              <a:buChar char="-"/>
            </a:pPr>
            <a:r>
              <a:rPr lang="en-GB" dirty="0"/>
              <a:t>Fundamental for most genomic-wide assays (ChIP-seq, RNA-seq, ATAC/</a:t>
            </a:r>
            <a:r>
              <a:rPr lang="en-GB" dirty="0" err="1"/>
              <a:t>MNase</a:t>
            </a:r>
            <a:r>
              <a:rPr lang="en-GB" dirty="0"/>
              <a:t>/DNase-seq, CNV, SNPs, VCF, Hi-C, …)</a:t>
            </a:r>
          </a:p>
          <a:p>
            <a:pPr marL="0" indent="0"/>
            <a:r>
              <a:rPr lang="en-GB" sz="2800" b="1" dirty="0"/>
              <a:t>Structure more and more re-employed in R and outside </a:t>
            </a:r>
            <a:r>
              <a:rPr lang="en-GB" sz="1800" dirty="0"/>
              <a:t>(cf. Seurat, Loom, …)</a:t>
            </a:r>
            <a:r>
              <a:rPr lang="en-GB" sz="2800" b="1" dirty="0"/>
              <a:t> 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D6E30-89C5-4241-829B-B64E51FB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3" y="848946"/>
            <a:ext cx="6962774" cy="598363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11846878" cy="5517515"/>
          </a:xfrm>
        </p:spPr>
        <p:txBody>
          <a:bodyPr>
            <a:normAutofit/>
          </a:bodyPr>
          <a:lstStyle/>
          <a:p>
            <a:r>
              <a:rPr lang="en-US" b="1" dirty="0" err="1"/>
              <a:t>SummarizedExperiment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DA8B75-7E20-2046-BEEB-2CC62CF85400}"/>
              </a:ext>
            </a:extLst>
          </p:cNvPr>
          <p:cNvGrpSpPr/>
          <p:nvPr/>
        </p:nvGrpSpPr>
        <p:grpSpPr>
          <a:xfrm>
            <a:off x="4673600" y="902337"/>
            <a:ext cx="4384675" cy="2212339"/>
            <a:chOff x="4673600" y="902337"/>
            <a:chExt cx="4384675" cy="22123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B9DA0E-C40E-B846-BF78-664FA70D6B26}"/>
                </a:ext>
              </a:extLst>
            </p:cNvPr>
            <p:cNvSpPr/>
            <p:nvPr/>
          </p:nvSpPr>
          <p:spPr>
            <a:xfrm>
              <a:off x="4673600" y="902337"/>
              <a:ext cx="4384675" cy="174085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95F9A-C930-3F4A-92A1-591E182863E2}"/>
                </a:ext>
              </a:extLst>
            </p:cNvPr>
            <p:cNvSpPr/>
            <p:nvPr/>
          </p:nvSpPr>
          <p:spPr>
            <a:xfrm>
              <a:off x="7058025" y="2514599"/>
              <a:ext cx="2000250" cy="60007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5C0C2B-F447-6D4B-8809-CAE6210918C4}"/>
              </a:ext>
            </a:extLst>
          </p:cNvPr>
          <p:cNvGrpSpPr/>
          <p:nvPr/>
        </p:nvGrpSpPr>
        <p:grpSpPr>
          <a:xfrm>
            <a:off x="2614613" y="2314575"/>
            <a:ext cx="2357438" cy="3943350"/>
            <a:chOff x="2614613" y="2314575"/>
            <a:chExt cx="2357438" cy="39433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3B8900-5097-4041-A167-376515055545}"/>
                </a:ext>
              </a:extLst>
            </p:cNvPr>
            <p:cNvSpPr/>
            <p:nvPr/>
          </p:nvSpPr>
          <p:spPr>
            <a:xfrm>
              <a:off x="2614613" y="2314575"/>
              <a:ext cx="1885950" cy="39433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364F12-219E-B243-BAF2-85C16811FE56}"/>
                </a:ext>
              </a:extLst>
            </p:cNvPr>
            <p:cNvSpPr/>
            <p:nvPr/>
          </p:nvSpPr>
          <p:spPr>
            <a:xfrm>
              <a:off x="4500563" y="5955663"/>
              <a:ext cx="471488" cy="3022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41F4F-609B-AF40-B13C-DC544B4295E1}"/>
              </a:ext>
            </a:extLst>
          </p:cNvPr>
          <p:cNvSpPr/>
          <p:nvPr/>
        </p:nvSpPr>
        <p:spPr>
          <a:xfrm>
            <a:off x="7015162" y="3614735"/>
            <a:ext cx="3000375" cy="25146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1758"/>
            <a:ext cx="12192000" cy="3746163"/>
          </a:xfrm>
        </p:spPr>
        <p:txBody>
          <a:bodyPr>
            <a:normAutofit/>
          </a:bodyPr>
          <a:lstStyle/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 err="1"/>
              <a:t>SummarizedExperiment</a:t>
            </a:r>
            <a:r>
              <a:rPr lang="en-US" dirty="0"/>
              <a:t>(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assays = list(counts = matrix(</a:t>
            </a:r>
            <a:r>
              <a:rPr lang="en-US" dirty="0" err="1"/>
              <a:t>runif</a:t>
            </a:r>
            <a:r>
              <a:rPr lang="en-US" dirty="0"/>
              <a:t>(15), </a:t>
            </a:r>
            <a:r>
              <a:rPr lang="en-US" dirty="0" err="1"/>
              <a:t>nrow</a:t>
            </a:r>
            <a:r>
              <a:rPr lang="en-US" dirty="0"/>
              <a:t> = 5)), 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err="1"/>
              <a:t>rowRanges</a:t>
            </a:r>
            <a:r>
              <a:rPr lang="en-US" dirty="0"/>
              <a:t> = granges, 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err="1"/>
              <a:t>colData</a:t>
            </a:r>
            <a:r>
              <a:rPr lang="en-US" dirty="0"/>
              <a:t> = </a:t>
            </a:r>
            <a:r>
              <a:rPr lang="en-US" dirty="0" err="1"/>
              <a:t>data.frame</a:t>
            </a:r>
            <a:r>
              <a:rPr lang="en-US" dirty="0"/>
              <a:t>(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	sample = c('sample1', 'sample2', 'sample3’), 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	sex = c('m', 'm', 'f’)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), 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metadata = list(name = '</a:t>
            </a:r>
            <a:r>
              <a:rPr lang="en-US" dirty="0" err="1"/>
              <a:t>randomExp</a:t>
            </a:r>
            <a:r>
              <a:rPr lang="en-US" dirty="0"/>
              <a:t>’)</a:t>
            </a:r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635000" indent="-63500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2"/>
            <a:ext cx="12080240" cy="1697980"/>
          </a:xfrm>
        </p:spPr>
        <p:txBody>
          <a:bodyPr>
            <a:normAutofit/>
          </a:bodyPr>
          <a:lstStyle/>
          <a:p>
            <a:r>
              <a:rPr lang="en-US" b="1" dirty="0" err="1"/>
              <a:t>SummarizedExperiment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Essentially: a list of assays (n measurements x m features), with enriched information regarding each measurement and each feature.</a:t>
            </a:r>
          </a:p>
        </p:txBody>
      </p:sp>
    </p:spTree>
    <p:extLst>
      <p:ext uri="{BB962C8B-B14F-4D97-AF65-F5344CB8AC3E}">
        <p14:creationId xmlns:p14="http://schemas.microsoft.com/office/powerpoint/2010/main" val="351926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8E3848-75E9-9545-8035-56C38D771D95}"/>
              </a:ext>
            </a:extLst>
          </p:cNvPr>
          <p:cNvSpPr/>
          <p:nvPr/>
        </p:nvSpPr>
        <p:spPr>
          <a:xfrm>
            <a:off x="6386515" y="2778808"/>
            <a:ext cx="5872163" cy="4079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EE0BF-46D5-CF4C-88A5-2A608995614F}"/>
              </a:ext>
            </a:extLst>
          </p:cNvPr>
          <p:cNvSpPr/>
          <p:nvPr/>
        </p:nvSpPr>
        <p:spPr>
          <a:xfrm>
            <a:off x="0" y="2778808"/>
            <a:ext cx="5872163" cy="4079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2"/>
            <a:ext cx="12080240" cy="1697980"/>
          </a:xfrm>
        </p:spPr>
        <p:txBody>
          <a:bodyPr>
            <a:normAutofit/>
          </a:bodyPr>
          <a:lstStyle/>
          <a:p>
            <a:r>
              <a:rPr lang="en-US" b="1" dirty="0" err="1"/>
              <a:t>SummarizedExperiment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Essentially: a list of assays (n measurements x m features), with enriched information regarding each measurement and each feature.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BB608-937E-6D4D-9F5A-B0304714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08" y="2778809"/>
            <a:ext cx="5434012" cy="4079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45C82-5578-504E-8667-744D661A2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78806"/>
            <a:ext cx="4138227" cy="40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4584063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 </a:t>
            </a:r>
            <a:r>
              <a:rPr lang="en-GB" dirty="0" err="1"/>
              <a:t>SingleCellExperiment</a:t>
            </a:r>
            <a:r>
              <a:rPr lang="en-GB" dirty="0"/>
              <a:t> is a </a:t>
            </a:r>
            <a:r>
              <a:rPr lang="en-GB" dirty="0" err="1"/>
              <a:t>SummarizedExperiment</a:t>
            </a:r>
            <a:r>
              <a:rPr lang="en-GB" dirty="0"/>
              <a:t>, where each column represents a cell and each row represents a gene. </a:t>
            </a:r>
          </a:p>
        </p:txBody>
      </p:sp>
    </p:spTree>
    <p:extLst>
      <p:ext uri="{BB962C8B-B14F-4D97-AF65-F5344CB8AC3E}">
        <p14:creationId xmlns:p14="http://schemas.microsoft.com/office/powerpoint/2010/main" val="178091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4584063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 </a:t>
            </a:r>
            <a:r>
              <a:rPr lang="en-GB" dirty="0" err="1"/>
              <a:t>SingleCellExperiment</a:t>
            </a:r>
            <a:r>
              <a:rPr lang="en-GB" dirty="0"/>
              <a:t> is a </a:t>
            </a:r>
            <a:r>
              <a:rPr lang="en-GB" dirty="0" err="1"/>
              <a:t>SummarizedExperiment</a:t>
            </a:r>
            <a:r>
              <a:rPr lang="en-GB" dirty="0"/>
              <a:t>, where </a:t>
            </a:r>
            <a:r>
              <a:rPr lang="en-GB" u="sng" dirty="0"/>
              <a:t>each column represents a cell</a:t>
            </a:r>
            <a:r>
              <a:rPr lang="en-GB" dirty="0"/>
              <a:t> and </a:t>
            </a:r>
            <a:r>
              <a:rPr lang="en-GB" u="sng" dirty="0"/>
              <a:t>each row represents a gene</a:t>
            </a:r>
            <a:r>
              <a:rPr lang="en-GB" dirty="0"/>
              <a:t>. </a:t>
            </a:r>
          </a:p>
          <a:p>
            <a:pPr marL="342900" indent="-342900">
              <a:buFontTx/>
              <a:buChar char="-"/>
            </a:pPr>
            <a:r>
              <a:rPr lang="en-GB" dirty="0"/>
              <a:t>Assays can either be </a:t>
            </a:r>
            <a:r>
              <a:rPr lang="en-GB" u="sng" dirty="0"/>
              <a:t>raw UMI counts</a:t>
            </a:r>
            <a:r>
              <a:rPr lang="en-GB" dirty="0"/>
              <a:t>, </a:t>
            </a:r>
            <a:r>
              <a:rPr lang="en-GB" u="sng" dirty="0"/>
              <a:t>normalized counts</a:t>
            </a:r>
            <a:r>
              <a:rPr lang="en-GB" dirty="0"/>
              <a:t>, or any other cell/gene estimate, e.g. splice/</a:t>
            </a:r>
            <a:r>
              <a:rPr lang="en-GB" dirty="0" err="1"/>
              <a:t>unspliced</a:t>
            </a:r>
            <a:r>
              <a:rPr lang="en-GB" dirty="0"/>
              <a:t> ratio, velocity metrics, etc…</a:t>
            </a:r>
          </a:p>
        </p:txBody>
      </p:sp>
    </p:spTree>
    <p:extLst>
      <p:ext uri="{BB962C8B-B14F-4D97-AF65-F5344CB8AC3E}">
        <p14:creationId xmlns:p14="http://schemas.microsoft.com/office/powerpoint/2010/main" val="158495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5384164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r>
              <a:rPr lang="en-GB" dirty="0" err="1"/>
              <a:t>SingleCellExperiment</a:t>
            </a:r>
            <a:r>
              <a:rPr lang="en-GB" dirty="0"/>
              <a:t> objects also contain essential information for single-cell studies: cell embeddings in lower dimensional spaces (e.g. PCA, </a:t>
            </a:r>
            <a:r>
              <a:rPr lang="en-GB" dirty="0" err="1"/>
              <a:t>tSNE</a:t>
            </a:r>
            <a:r>
              <a:rPr lang="en-GB" dirty="0"/>
              <a:t>, UMAP, …)</a:t>
            </a:r>
          </a:p>
        </p:txBody>
      </p:sp>
    </p:spTree>
    <p:extLst>
      <p:ext uri="{BB962C8B-B14F-4D97-AF65-F5344CB8AC3E}">
        <p14:creationId xmlns:p14="http://schemas.microsoft.com/office/powerpoint/2010/main" val="100538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5384164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r>
              <a:rPr lang="en-GB" dirty="0" err="1"/>
              <a:t>SingleCellExperiment</a:t>
            </a:r>
            <a:r>
              <a:rPr lang="en-GB" dirty="0"/>
              <a:t> objects also contain essential information for single-cell studies: cell embeddings in lower dimensional spaces (e.g. PCA, </a:t>
            </a:r>
            <a:r>
              <a:rPr lang="en-GB" dirty="0" err="1"/>
              <a:t>tSNE</a:t>
            </a:r>
            <a:r>
              <a:rPr lang="en-GB" dirty="0"/>
              <a:t>, UMAP, …)</a:t>
            </a:r>
          </a:p>
          <a:p>
            <a:r>
              <a:rPr lang="en-GB" dirty="0"/>
              <a:t>For a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GB" dirty="0"/>
              <a:t>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cells</a:t>
            </a:r>
            <a:r>
              <a:rPr lang="en-GB" dirty="0"/>
              <a:t> x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</a:t>
            </a:r>
            <a:r>
              <a:rPr lang="en-GB" dirty="0"/>
              <a:t>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genes</a:t>
            </a:r>
            <a:r>
              <a:rPr lang="en-GB" dirty="0"/>
              <a:t> Summarized Experiment, cell embeddings are matrices with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GB" dirty="0"/>
              <a:t> rows (each row describing an individual cell) and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en-GB" dirty="0"/>
              <a:t> columns.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en-GB" dirty="0"/>
              <a:t> ranges from 2 (e.g. for 2D UMAP embedding) to typically 50 (e.g. 50 principal components)</a:t>
            </a:r>
          </a:p>
        </p:txBody>
      </p:sp>
    </p:spTree>
    <p:extLst>
      <p:ext uri="{BB962C8B-B14F-4D97-AF65-F5344CB8AC3E}">
        <p14:creationId xmlns:p14="http://schemas.microsoft.com/office/powerpoint/2010/main" val="406996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do you need in bioinformatics to study genomics?</a:t>
            </a:r>
          </a:p>
          <a:p>
            <a:pPr marL="342900" indent="-342900">
              <a:buFontTx/>
              <a:buChar char="-"/>
            </a:pPr>
            <a:r>
              <a:rPr lang="en-US" dirty="0"/>
              <a:t>Most common genomic files: </a:t>
            </a:r>
          </a:p>
          <a:p>
            <a:pPr lvl="1"/>
            <a:r>
              <a:rPr lang="en-US" dirty="0"/>
              <a:t>BED format: essentially a set of chromosomal ranges</a:t>
            </a:r>
          </a:p>
          <a:p>
            <a:pPr lvl="1"/>
            <a:r>
              <a:rPr lang="en-US" dirty="0" err="1"/>
              <a:t>BigWig</a:t>
            </a:r>
            <a:r>
              <a:rPr lang="en-US" dirty="0"/>
              <a:t> format: essentially </a:t>
            </a:r>
            <a:r>
              <a:rPr lang="en-US" dirty="0" err="1"/>
              <a:t>veeeeeeeee</a:t>
            </a:r>
            <a:r>
              <a:rPr lang="en-US" dirty="0"/>
              <a:t>…</a:t>
            </a:r>
            <a:r>
              <a:rPr lang="en-US" dirty="0" err="1"/>
              <a:t>eeeeery</a:t>
            </a:r>
            <a:r>
              <a:rPr lang="en-US" dirty="0"/>
              <a:t> long numerical vectors</a:t>
            </a:r>
          </a:p>
          <a:p>
            <a:pPr lvl="1"/>
            <a:r>
              <a:rPr lang="en-US" dirty="0" err="1"/>
              <a:t>Fasta</a:t>
            </a:r>
            <a:r>
              <a:rPr lang="en-US" dirty="0"/>
              <a:t> format: letters, letters, letters</a:t>
            </a:r>
          </a:p>
          <a:p>
            <a:pPr lvl="1"/>
            <a:r>
              <a:rPr lang="en-US" dirty="0"/>
              <a:t>Others (bam, GFF, …): can usually be described/built on as one of the two options above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9533E-3FDB-5B46-8033-4144D6D2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0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5384164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r>
              <a:rPr lang="en-GB" dirty="0" err="1"/>
              <a:t>SingleCellExperiment</a:t>
            </a:r>
            <a:r>
              <a:rPr lang="en-GB" dirty="0"/>
              <a:t> objects also contain essential information for single-cell studies: cell embeddings in lower dimensional spaces (e.g. PCA, </a:t>
            </a:r>
            <a:r>
              <a:rPr lang="en-GB" dirty="0" err="1"/>
              <a:t>tSNE</a:t>
            </a:r>
            <a:r>
              <a:rPr lang="en-GB" dirty="0"/>
              <a:t>, UMAP, …)</a:t>
            </a:r>
          </a:p>
          <a:p>
            <a:r>
              <a:rPr lang="en-GB" dirty="0"/>
              <a:t>For a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GB" dirty="0"/>
              <a:t>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cells</a:t>
            </a:r>
            <a:r>
              <a:rPr lang="en-GB" dirty="0"/>
              <a:t> x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</a:t>
            </a:r>
            <a:r>
              <a:rPr lang="en-GB" dirty="0"/>
              <a:t> </a:t>
            </a:r>
            <a:r>
              <a:rPr lang="en-GB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genes</a:t>
            </a:r>
            <a:r>
              <a:rPr lang="en-GB" dirty="0"/>
              <a:t> Summarized Experiment, cell embeddings are matrices with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GB" dirty="0"/>
              <a:t> rows (each row describing an individual cell) and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en-GB" dirty="0"/>
              <a:t> columns. </a:t>
            </a:r>
            <a:r>
              <a:rPr lang="en-GB" dirty="0">
                <a:highlight>
                  <a:srgbClr val="C0C0C0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en-GB" dirty="0"/>
              <a:t> ranges from 2 (e.g. for 2D UMAP embedding) to typically 50 (e.g. 50 principal components)</a:t>
            </a:r>
          </a:p>
          <a:p>
            <a:r>
              <a:rPr lang="en-GB" u="sng" dirty="0"/>
              <a:t>These embeddings are generally used in two cases: </a:t>
            </a:r>
          </a:p>
          <a:p>
            <a:pPr marL="342900" indent="-342900">
              <a:buFontTx/>
              <a:buChar char="-"/>
            </a:pPr>
            <a:r>
              <a:rPr lang="en-GB" dirty="0"/>
              <a:t>Data visualization (e.g. UMAP embedding)</a:t>
            </a:r>
          </a:p>
          <a:p>
            <a:pPr marL="342900" indent="-342900">
              <a:buFontTx/>
              <a:buChar char="-"/>
            </a:pPr>
            <a:r>
              <a:rPr lang="en-GB" dirty="0"/>
              <a:t>Data dimensionality reduction to allow faster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53266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1760" y="873761"/>
            <a:ext cx="12080240" cy="5384164"/>
          </a:xfrm>
        </p:spPr>
        <p:txBody>
          <a:bodyPr>
            <a:normAutofit/>
          </a:bodyPr>
          <a:lstStyle/>
          <a:p>
            <a:r>
              <a:rPr lang="en-US" b="1" dirty="0" err="1"/>
              <a:t>SingleCellExperiment</a:t>
            </a:r>
            <a:endParaRPr lang="en-US" b="1" dirty="0"/>
          </a:p>
          <a:p>
            <a:r>
              <a:rPr lang="en-GB" dirty="0" err="1"/>
              <a:t>SingleCellExperiment</a:t>
            </a:r>
            <a:r>
              <a:rPr lang="en-GB" dirty="0"/>
              <a:t> objects also contain essential information for single-cell studies: cell embeddings in lower dimensional spaces (e.g. PCA, </a:t>
            </a:r>
            <a:r>
              <a:rPr lang="en-GB" dirty="0" err="1"/>
              <a:t>tSNE</a:t>
            </a:r>
            <a:r>
              <a:rPr lang="en-GB" dirty="0"/>
              <a:t>, UMAP, …)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chematic view of the SingleCellExperiment class.">
            <a:extLst>
              <a:ext uri="{FF2B5EF4-FFF2-40B4-BE49-F238E27FC236}">
                <a16:creationId xmlns:a16="http://schemas.microsoft.com/office/drawing/2014/main" id="{AEAE850C-4F78-094A-BA16-700EB0B56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/>
          <a:stretch/>
        </p:blipFill>
        <p:spPr bwMode="auto">
          <a:xfrm>
            <a:off x="2994342" y="2789464"/>
            <a:ext cx="6949758" cy="39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5DD208-745F-5647-B66B-B5D035DDD3AA}"/>
              </a:ext>
            </a:extLst>
          </p:cNvPr>
          <p:cNvSpPr/>
          <p:nvPr/>
        </p:nvSpPr>
        <p:spPr>
          <a:xfrm>
            <a:off x="7987835" y="2043703"/>
            <a:ext cx="2670639" cy="27431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/>
              <a:t>Questions?</a:t>
            </a:r>
            <a:endParaRPr lang="en-GB" dirty="0"/>
          </a:p>
        </p:txBody>
      </p:sp>
      <p:pic>
        <p:nvPicPr>
          <p:cNvPr id="1026" name="Picture 2" descr="Schematic view of the SingleCellExperiment class.">
            <a:extLst>
              <a:ext uri="{FF2B5EF4-FFF2-40B4-BE49-F238E27FC236}">
                <a16:creationId xmlns:a16="http://schemas.microsoft.com/office/drawing/2014/main" id="{AEAE850C-4F78-094A-BA16-700EB0B56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/>
          <a:stretch/>
        </p:blipFill>
        <p:spPr bwMode="auto">
          <a:xfrm>
            <a:off x="2565717" y="2057306"/>
            <a:ext cx="7807008" cy="44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4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Free, open-source repository</a:t>
            </a:r>
          </a:p>
          <a:p>
            <a:pPr marL="342900" indent="-342900">
              <a:buFontTx/>
              <a:buChar char="-"/>
            </a:pPr>
            <a:r>
              <a:rPr lang="en-GB" dirty="0"/>
              <a:t>Open development software project</a:t>
            </a:r>
          </a:p>
          <a:p>
            <a:pPr marL="342900" indent="-342900">
              <a:buFontTx/>
              <a:buChar char="-"/>
            </a:pPr>
            <a:r>
              <a:rPr lang="en-GB" dirty="0"/>
              <a:t>Based primarily on the statistical R programming language</a:t>
            </a:r>
          </a:p>
          <a:p>
            <a:pPr marL="342900" indent="-342900">
              <a:buFontTx/>
              <a:buChar char="-"/>
            </a:pPr>
            <a:r>
              <a:rPr lang="en-US" dirty="0"/>
              <a:t>Bioconductor’s releases are bi-annual</a:t>
            </a:r>
            <a:endParaRPr lang="en-GB" dirty="0"/>
          </a:p>
          <a:p>
            <a:r>
              <a:rPr lang="en-GB" b="1" u="sng" dirty="0"/>
              <a:t>Provides tools for the analysis and comprehension of genomic data</a:t>
            </a:r>
          </a:p>
          <a:p>
            <a:r>
              <a:rPr lang="en-US" dirty="0">
                <a:hlinkClick r:id="rId4"/>
              </a:rPr>
              <a:t>https://www.bioconductor.org/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9533E-3FDB-5B46-8033-4144D6D2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960"/>
            <a:ext cx="12192000" cy="28544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>
                <a:solidFill>
                  <a:srgbClr val="007020"/>
                </a:solidFill>
                <a:latin typeface="Courier" pitchFamily="2" charset="0"/>
              </a:rPr>
              <a:t>install.packages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Courier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Install it:</a:t>
            </a:r>
          </a:p>
        </p:txBody>
      </p:sp>
    </p:spTree>
    <p:extLst>
      <p:ext uri="{BB962C8B-B14F-4D97-AF65-F5344CB8AC3E}">
        <p14:creationId xmlns:p14="http://schemas.microsoft.com/office/powerpoint/2010/main" val="185960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960"/>
            <a:ext cx="12192000" cy="28544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>
                <a:solidFill>
                  <a:srgbClr val="007020"/>
                </a:solidFill>
                <a:latin typeface="Courier" pitchFamily="2" charset="0"/>
              </a:rPr>
              <a:t>install.packages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>
                <a:solidFill>
                  <a:srgbClr val="007020"/>
                </a:solidFill>
                <a:latin typeface="Courier" pitchFamily="2" charset="0"/>
              </a:rPr>
              <a:t>require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## Loading required package: </a:t>
            </a: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endParaRPr lang="en-GB" dirty="0">
              <a:solidFill>
                <a:srgbClr val="333333"/>
              </a:solidFill>
              <a:latin typeface="Courier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## Bioconductor version 3.13 (</a:t>
            </a: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 1.30.16), R 4.1.1 (2021-08-10)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Use it:</a:t>
            </a:r>
          </a:p>
        </p:txBody>
      </p:sp>
    </p:spTree>
    <p:extLst>
      <p:ext uri="{BB962C8B-B14F-4D97-AF65-F5344CB8AC3E}">
        <p14:creationId xmlns:p14="http://schemas.microsoft.com/office/powerpoint/2010/main" val="70738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960"/>
            <a:ext cx="12192000" cy="28544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>
                <a:solidFill>
                  <a:srgbClr val="007020"/>
                </a:solidFill>
                <a:latin typeface="Courier" pitchFamily="2" charset="0"/>
              </a:rPr>
              <a:t>install.packages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>
                <a:solidFill>
                  <a:srgbClr val="007020"/>
                </a:solidFill>
                <a:latin typeface="Courier" pitchFamily="2" charset="0"/>
              </a:rPr>
              <a:t>require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## Loading required package: </a:t>
            </a: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endParaRPr lang="en-GB" dirty="0">
              <a:solidFill>
                <a:srgbClr val="333333"/>
              </a:solidFill>
              <a:latin typeface="Courier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## Bioconductor version 3.13 (</a:t>
            </a: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 1.30.16), R 4.1.1 (2021-08-10)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Bioconductor version is locked to R version: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DF39C-2BC8-5D4D-9EC2-DACD19601B9A}"/>
              </a:ext>
            </a:extLst>
          </p:cNvPr>
          <p:cNvSpPr/>
          <p:nvPr/>
        </p:nvSpPr>
        <p:spPr>
          <a:xfrm>
            <a:off x="503434" y="3256908"/>
            <a:ext cx="10602930" cy="380144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873761"/>
            <a:ext cx="6365240" cy="5517515"/>
          </a:xfrm>
        </p:spPr>
        <p:txBody>
          <a:bodyPr>
            <a:normAutofit/>
          </a:bodyPr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Some packages are only available in newer Bioconductor releases.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37CC7D-0D81-A347-893E-5CBAE764D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6DE268-9494-ED41-A1DF-5308E5B6A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893670"/>
            <a:ext cx="4064733" cy="59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Genomics in R: relying on Bioconductor infrastructure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960"/>
            <a:ext cx="12192000" cy="28544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666666"/>
                </a:solidFill>
                <a:latin typeface="Courier" pitchFamily="2" charset="0"/>
              </a:rPr>
              <a:t>::</a:t>
            </a:r>
            <a:r>
              <a:rPr lang="en-GB" b="1" dirty="0">
                <a:solidFill>
                  <a:srgbClr val="007020"/>
                </a:solidFill>
                <a:latin typeface="Courier" pitchFamily="2" charset="0"/>
              </a:rPr>
              <a:t>install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Biostrings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err="1">
                <a:solidFill>
                  <a:srgbClr val="333333"/>
                </a:solidFill>
                <a:latin typeface="Courier" pitchFamily="2" charset="0"/>
              </a:rPr>
              <a:t>BiocManager</a:t>
            </a:r>
            <a:r>
              <a:rPr lang="en-GB" dirty="0">
                <a:solidFill>
                  <a:srgbClr val="666666"/>
                </a:solidFill>
                <a:latin typeface="Courier" pitchFamily="2" charset="0"/>
              </a:rPr>
              <a:t>::</a:t>
            </a:r>
            <a:r>
              <a:rPr lang="en-GB" b="1" dirty="0">
                <a:solidFill>
                  <a:srgbClr val="007020"/>
                </a:solidFill>
                <a:latin typeface="Courier" pitchFamily="2" charset="0"/>
              </a:rPr>
              <a:t>install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b="1" dirty="0">
                <a:solidFill>
                  <a:srgbClr val="007020"/>
                </a:solidFill>
                <a:latin typeface="Courier" pitchFamily="2" charset="0"/>
              </a:rPr>
              <a:t>c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(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GenomicRanges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”</a:t>
            </a:r>
            <a:r>
              <a:rPr lang="en-GB" dirty="0">
                <a:latin typeface="Courier" pitchFamily="2" charset="0"/>
              </a:rPr>
              <a:t>, 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 err="1">
                <a:solidFill>
                  <a:srgbClr val="4070A0"/>
                </a:solidFill>
                <a:latin typeface="Courier" pitchFamily="2" charset="0"/>
              </a:rPr>
              <a:t>rtracklayer</a:t>
            </a:r>
            <a:r>
              <a:rPr lang="en-GB" dirty="0">
                <a:solidFill>
                  <a:srgbClr val="4070A0"/>
                </a:solidFill>
                <a:latin typeface="Courier" pitchFamily="2" charset="0"/>
              </a:rPr>
              <a:t>"</a:t>
            </a:r>
            <a:r>
              <a:rPr lang="en-GB" dirty="0">
                <a:solidFill>
                  <a:srgbClr val="333333"/>
                </a:solidFill>
                <a:latin typeface="Courier" pitchFamily="2" charset="0"/>
              </a:rPr>
              <a:t>))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Bioconductor</a:t>
            </a:r>
          </a:p>
          <a:p>
            <a:pPr marL="342900" indent="-342900">
              <a:buFontTx/>
              <a:buChar char="-"/>
            </a:pPr>
            <a:r>
              <a:rPr lang="en-GB" dirty="0"/>
              <a:t>Installing Bioconductor packages:</a:t>
            </a:r>
          </a:p>
        </p:txBody>
      </p:sp>
    </p:spTree>
    <p:extLst>
      <p:ext uri="{BB962C8B-B14F-4D97-AF65-F5344CB8AC3E}">
        <p14:creationId xmlns:p14="http://schemas.microsoft.com/office/powerpoint/2010/main" val="19684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CDD851-C4E7-F642-B051-F50B65EF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9" y="-23015"/>
            <a:ext cx="1485167" cy="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20B7FE7-2CAE-704B-AB23-D866B83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Bioconductor essentials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C78171-A435-DA44-A13B-0EF4402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1960"/>
            <a:ext cx="12192000" cy="4195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starts &lt;- 	c(10  ,  15  ,  20  ,  20  ,  30  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ends &lt;- 	c(15  ,  25  ,  25  ,  30  ,  45  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strands &lt;-	c('-' ,  '-' ,  '+' ,  '+' ,  '-' 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classes &lt;- 	c(3   ,  2   ,  1   ,  3   ,  1   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err="1"/>
              <a:t>GRanges</a:t>
            </a:r>
            <a:r>
              <a:rPr lang="en-US" dirty="0"/>
              <a:t>(</a:t>
            </a:r>
          </a:p>
          <a:p>
            <a:pPr marL="577850" indent="-57785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err="1"/>
              <a:t>seqnames</a:t>
            </a:r>
            <a:r>
              <a:rPr lang="en-US" dirty="0"/>
              <a:t> = 'chr5', </a:t>
            </a:r>
          </a:p>
          <a:p>
            <a:pPr marL="577850" indent="-57785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ranges = </a:t>
            </a:r>
            <a:r>
              <a:rPr lang="en-US" dirty="0" err="1"/>
              <a:t>IRanges</a:t>
            </a:r>
            <a:r>
              <a:rPr lang="en-US" dirty="0"/>
              <a:t>(start = starts, end = ends),</a:t>
            </a:r>
          </a:p>
          <a:p>
            <a:pPr marL="577850" indent="-57785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strand = strands, </a:t>
            </a:r>
          </a:p>
          <a:p>
            <a:pPr marL="577850" indent="-57785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	class = classes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214F-A115-2A45-B5E9-AED84FC0C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2BDD-D9BC-3D43-8722-FC93C1161EC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GenomicRanges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GB" dirty="0"/>
              <a:t>A way to represent genomic intervals in 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F572E-C79B-7C4E-B0F3-91BEFB5B3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281" y="2443725"/>
            <a:ext cx="4048094" cy="141935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21CE5A-C037-AE41-9656-F238DB682B8F}"/>
              </a:ext>
            </a:extLst>
          </p:cNvPr>
          <p:cNvSpPr/>
          <p:nvPr/>
        </p:nvSpPr>
        <p:spPr>
          <a:xfrm>
            <a:off x="2209800" y="2321960"/>
            <a:ext cx="482600" cy="1369760"/>
          </a:xfrm>
          <a:prstGeom prst="roundRect">
            <a:avLst/>
          </a:prstGeom>
          <a:solidFill>
            <a:srgbClr val="FF0000">
              <a:alpha val="24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E3E25B-27CF-FE47-81BF-7AA7D668B52A}"/>
              </a:ext>
            </a:extLst>
          </p:cNvPr>
          <p:cNvSpPr/>
          <p:nvPr/>
        </p:nvSpPr>
        <p:spPr>
          <a:xfrm>
            <a:off x="3263900" y="2321960"/>
            <a:ext cx="482600" cy="1369760"/>
          </a:xfrm>
          <a:prstGeom prst="roundRect">
            <a:avLst/>
          </a:prstGeom>
          <a:solidFill>
            <a:schemeClr val="accent2">
              <a:alpha val="24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FA7559-38A2-1D40-AB0B-A6F96EAF4F73}"/>
              </a:ext>
            </a:extLst>
          </p:cNvPr>
          <p:cNvSpPr/>
          <p:nvPr/>
        </p:nvSpPr>
        <p:spPr>
          <a:xfrm>
            <a:off x="4292600" y="2321960"/>
            <a:ext cx="482600" cy="1369760"/>
          </a:xfrm>
          <a:prstGeom prst="roundRect">
            <a:avLst/>
          </a:prstGeom>
          <a:solidFill>
            <a:srgbClr val="00B0F0">
              <a:alpha val="24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2D0AABF-AC9A-0D4C-A0CE-8A740ED1DE38}"/>
              </a:ext>
            </a:extLst>
          </p:cNvPr>
          <p:cNvSpPr/>
          <p:nvPr/>
        </p:nvSpPr>
        <p:spPr>
          <a:xfrm>
            <a:off x="5385033" y="2321960"/>
            <a:ext cx="482600" cy="1369760"/>
          </a:xfrm>
          <a:prstGeom prst="roundRect">
            <a:avLst/>
          </a:prstGeom>
          <a:solidFill>
            <a:srgbClr val="FF0000">
              <a:alpha val="24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3A50DB-1114-1D43-9908-CD92EC7B827A}"/>
              </a:ext>
            </a:extLst>
          </p:cNvPr>
          <p:cNvSpPr/>
          <p:nvPr/>
        </p:nvSpPr>
        <p:spPr>
          <a:xfrm>
            <a:off x="6456959" y="2321960"/>
            <a:ext cx="482600" cy="1369760"/>
          </a:xfrm>
          <a:prstGeom prst="roundRect">
            <a:avLst/>
          </a:prstGeom>
          <a:solidFill>
            <a:srgbClr val="00B0F0">
              <a:alpha val="24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334A9-532F-F34F-926E-03AC1A77F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161" y="4337166"/>
            <a:ext cx="4048093" cy="14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9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-CONFIG__" val="Version20200227_2021 -20 -20 -40 6 37 0 143;170;220 175;171;171 79;129;189 220;230;242 Calibri Rectangle 8 1 1 0 0 0 0 0 0 1 1 1 90;200;30 10;255;0 0 0 0 175;171;171 220;230;242 220;230;242 0 1 1 0 15 50 85 0 0 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Default Section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956AF91C-A915-EB43-A318-2526352C94CB}" vid="{00B548D9-0413-EF4C-B81F-15ECCD6673CF}"/>
    </a:ext>
  </a:extLst>
</a:theme>
</file>

<file path=ppt/theme/theme2.xml><?xml version="1.0" encoding="utf-8"?>
<a:theme xmlns:a="http://schemas.openxmlformats.org/drawingml/2006/main" name="nice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ce_theme" id="{CFC92111-4149-2C45-AEF6-F0CEDB875822}" vid="{DCB769A5-0A71-7C44-BCE2-1939F44612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5006</TotalTime>
  <Words>1992</Words>
  <Application>Microsoft Macintosh PowerPoint</Application>
  <PresentationFormat>Widescreen</PresentationFormat>
  <Paragraphs>165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Comfortaa</vt:lpstr>
      <vt:lpstr>Courier</vt:lpstr>
      <vt:lpstr>Menlo</vt:lpstr>
      <vt:lpstr>Theme1</vt:lpstr>
      <vt:lpstr>nice_theme</vt:lpstr>
      <vt:lpstr>Lecture 5  scRNAseq analysis in R</vt:lpstr>
      <vt:lpstr>Genomics in R: relying on Bioconductor infrastructure</vt:lpstr>
      <vt:lpstr>Genomics in R: relying on Bioconductor infrastructure</vt:lpstr>
      <vt:lpstr>Genomics in R: relying on Bioconductor infrastructure</vt:lpstr>
      <vt:lpstr>Genomics in R: relying on Bioconductor infrastructure</vt:lpstr>
      <vt:lpstr>Genomics in R: relying on Bioconductor infrastructure</vt:lpstr>
      <vt:lpstr>Genomics in R: relying on Bioconductor infrastructure</vt:lpstr>
      <vt:lpstr>Genomics in R: relying on Bioconductor infrastructure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Bioconductor essentials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Dissecting the molecular mechanisms regulating cytoplasmic and nuclear events occurring during MCC differentiation </dc:title>
  <dc:creator>Jacques Serizay</dc:creator>
  <cp:lastModifiedBy>Jacques Serizay</cp:lastModifiedBy>
  <cp:revision>305</cp:revision>
  <dcterms:created xsi:type="dcterms:W3CDTF">2021-02-26T11:16:43Z</dcterms:created>
  <dcterms:modified xsi:type="dcterms:W3CDTF">2021-09-21T15:52:18Z</dcterms:modified>
</cp:coreProperties>
</file>