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302" r:id="rId2"/>
    <p:sldId id="364" r:id="rId3"/>
    <p:sldId id="365" r:id="rId4"/>
    <p:sldId id="366" r:id="rId5"/>
    <p:sldId id="367" r:id="rId6"/>
    <p:sldId id="298" r:id="rId7"/>
    <p:sldId id="368" r:id="rId8"/>
    <p:sldId id="369" r:id="rId9"/>
    <p:sldId id="372" r:id="rId10"/>
    <p:sldId id="373" r:id="rId11"/>
    <p:sldId id="374" r:id="rId12"/>
    <p:sldId id="379" r:id="rId13"/>
    <p:sldId id="377" r:id="rId14"/>
    <p:sldId id="378" r:id="rId15"/>
    <p:sldId id="381" r:id="rId16"/>
    <p:sldId id="383" r:id="rId17"/>
    <p:sldId id="384" r:id="rId18"/>
    <p:sldId id="385" r:id="rId19"/>
    <p:sldId id="386" r:id="rId20"/>
    <p:sldId id="387" r:id="rId21"/>
    <p:sldId id="413" r:id="rId22"/>
    <p:sldId id="414" r:id="rId23"/>
    <p:sldId id="370" r:id="rId24"/>
    <p:sldId id="390" r:id="rId25"/>
    <p:sldId id="391" r:id="rId26"/>
    <p:sldId id="392" r:id="rId27"/>
    <p:sldId id="393" r:id="rId28"/>
    <p:sldId id="394" r:id="rId29"/>
    <p:sldId id="398" r:id="rId30"/>
    <p:sldId id="401" r:id="rId31"/>
    <p:sldId id="405" r:id="rId32"/>
    <p:sldId id="406" r:id="rId33"/>
    <p:sldId id="408" r:id="rId34"/>
    <p:sldId id="404" r:id="rId35"/>
    <p:sldId id="410" r:id="rId36"/>
    <p:sldId id="418" r:id="rId37"/>
    <p:sldId id="419" r:id="rId38"/>
    <p:sldId id="420" r:id="rId39"/>
    <p:sldId id="421" r:id="rId40"/>
    <p:sldId id="409" r:id="rId41"/>
    <p:sldId id="415" r:id="rId42"/>
    <p:sldId id="416" r:id="rId43"/>
    <p:sldId id="417" r:id="rId44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E16"/>
    <a:srgbClr val="EE9E08"/>
    <a:srgbClr val="D000FE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/>
    <p:restoredTop sz="97179"/>
  </p:normalViewPr>
  <p:slideViewPr>
    <p:cSldViewPr snapToGrid="0" snapToObjects="1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5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8359C9-4707-574C-BCD3-54E8A40A8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0936-6C0E-204C-8263-1D9EC2F18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32C27-7A12-5D47-865F-0077DE711A5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CB9E-29BD-9248-9EB0-A432B4BC9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C7556-9873-2C4B-8743-9EAF0D357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37806-88C1-EF41-BEDB-EAF076C2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CE38-12D8-824E-8313-E5640C50BE3F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1ECB-A124-AA4D-982B-4CBCFD40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thank you for attending my presentation. I am going to talk about the project I recently started working on in the Spassky and </a:t>
            </a:r>
            <a:r>
              <a:rPr lang="en-US" dirty="0" err="1"/>
              <a:t>Koszul</a:t>
            </a:r>
            <a:r>
              <a:rPr lang="en-US" dirty="0"/>
              <a:t> labs, both located in Paris. This project focuses on the unusual cooption of the mitotic machinery to drive, not cell division but cell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9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3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54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56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48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9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9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1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48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18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4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79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3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99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66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26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8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2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51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02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3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1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7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5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77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35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embopress.org/doi/full/10.15252/msb.202110282#msb202110282-bib-000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66F8-B83F-1B49-8597-D3245B360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977" y="226031"/>
            <a:ext cx="8919989" cy="25171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/>
              <a:t>Lecture 8</a:t>
            </a:r>
            <a:br>
              <a:rPr lang="en-US" sz="4000" b="1" dirty="0"/>
            </a:br>
            <a:br>
              <a:rPr lang="en-US" sz="2800" b="1" dirty="0"/>
            </a:br>
            <a:r>
              <a:rPr lang="en-US" sz="2800" b="1" dirty="0"/>
              <a:t>Inferring cell pseudotime from </a:t>
            </a:r>
            <a:r>
              <a:rPr lang="en-US" sz="2800" b="1" dirty="0" err="1"/>
              <a:t>scRNAseq</a:t>
            </a:r>
            <a:r>
              <a:rPr lang="en-US" sz="2800" b="1" dirty="0"/>
              <a:t>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9B4A-A53C-8D4D-8F0C-1EC9BC3C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462"/>
            <a:ext cx="9144000" cy="3026664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omfortaa" pitchFamily="2" charset="0"/>
              </a:rPr>
              <a:t>Physalia</a:t>
            </a:r>
            <a:r>
              <a:rPr lang="en-GB" b="1" dirty="0">
                <a:latin typeface="Comfortaa" pitchFamily="2" charset="0"/>
              </a:rPr>
              <a:t> course 2021</a:t>
            </a:r>
            <a:br>
              <a:rPr lang="en-GB" b="1" dirty="0">
                <a:latin typeface="Comfortaa" pitchFamily="2" charset="0"/>
              </a:rPr>
            </a:br>
            <a:r>
              <a:rPr lang="en-GB" sz="2800" dirty="0">
                <a:latin typeface="Comfortaa" pitchFamily="2" charset="0"/>
              </a:rPr>
              <a:t>—</a:t>
            </a:r>
            <a:br>
              <a:rPr lang="en-GB" sz="4000" b="1" dirty="0">
                <a:latin typeface="Comfortaa" pitchFamily="2" charset="0"/>
              </a:rPr>
            </a:br>
            <a:r>
              <a:rPr lang="en-GB" b="1" dirty="0">
                <a:latin typeface="Comfortaa" pitchFamily="2" charset="0"/>
              </a:rPr>
              <a:t>Single-cell RNA-seq with R/Bioconductor</a:t>
            </a:r>
          </a:p>
          <a:p>
            <a:endParaRPr lang="en-GB" b="1" dirty="0">
              <a:latin typeface="Comfortaa" pitchFamily="2" charset="0"/>
            </a:endParaRPr>
          </a:p>
          <a:p>
            <a:endParaRPr lang="en-GB" b="1" dirty="0">
              <a:latin typeface="Comfortaa" pitchFamily="2" charset="0"/>
            </a:endParaRPr>
          </a:p>
          <a:p>
            <a:r>
              <a:rPr lang="en-GB" b="1" dirty="0">
                <a:latin typeface="Comfortaa" pitchFamily="2" charset="0"/>
              </a:rPr>
              <a:t>Instructors:</a:t>
            </a:r>
            <a:r>
              <a:rPr lang="en-GB" dirty="0">
                <a:latin typeface="Comfortaa" pitchFamily="2" charset="0"/>
              </a:rPr>
              <a:t> </a:t>
            </a:r>
            <a:r>
              <a:rPr lang="en-US" dirty="0">
                <a:latin typeface="Comfortaa" pitchFamily="2" charset="0"/>
              </a:rPr>
              <a:t>Jacques Serizay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7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Trajectory inference (TI)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 algorithm comes out almost every week now!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E8EED4-A0F1-8840-AD81-C49733723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849D5-5787-3343-AC40-F27594874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1845"/>
            <a:ext cx="5873152" cy="2141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C3E05-B36A-B345-A685-3CFEB0D9A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739" y="2561845"/>
            <a:ext cx="5836861" cy="1719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1A2A06-2C76-5947-87E0-BE4EEB6DA7B1}"/>
              </a:ext>
            </a:extLst>
          </p:cNvPr>
          <p:cNvSpPr/>
          <p:nvPr/>
        </p:nvSpPr>
        <p:spPr>
          <a:xfrm>
            <a:off x="1146629" y="2786743"/>
            <a:ext cx="4726523" cy="261257"/>
          </a:xfrm>
          <a:prstGeom prst="rect">
            <a:avLst/>
          </a:prstGeom>
          <a:solidFill>
            <a:schemeClr val="accent4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8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Trajectory inference (TI)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29" y="5053980"/>
            <a:ext cx="9747500" cy="119245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Stick to </a:t>
            </a:r>
            <a:r>
              <a:rPr lang="en-US" sz="3200" b="1" u="sng" dirty="0">
                <a:solidFill>
                  <a:srgbClr val="C00000"/>
                </a:solidFill>
              </a:rPr>
              <a:t>standards</a:t>
            </a:r>
            <a:r>
              <a:rPr lang="en-US" sz="3200" dirty="0">
                <a:solidFill>
                  <a:srgbClr val="C00000"/>
                </a:solidFill>
              </a:rPr>
              <a:t>!!</a:t>
            </a:r>
          </a:p>
          <a:p>
            <a:pPr algn="ctr"/>
            <a:r>
              <a:rPr lang="en-US" sz="3200" dirty="0" err="1"/>
              <a:t>QCed</a:t>
            </a:r>
            <a:r>
              <a:rPr lang="en-US" sz="3200" dirty="0"/>
              <a:t>, troubleshooted, optimized and </a:t>
            </a:r>
            <a:r>
              <a:rPr lang="en-US" sz="3200" b="1" u="sng" dirty="0"/>
              <a:t>generic</a:t>
            </a:r>
            <a:r>
              <a:rPr lang="en-US" sz="3200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162E51-83B4-1146-91AC-789CA3A06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B849D5-5787-3343-AC40-F27594874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1845"/>
            <a:ext cx="5873152" cy="2141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C3E05-B36A-B345-A685-3CFEB0D9A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739" y="2561845"/>
            <a:ext cx="5836861" cy="1719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1A2A06-2C76-5947-87E0-BE4EEB6DA7B1}"/>
              </a:ext>
            </a:extLst>
          </p:cNvPr>
          <p:cNvSpPr/>
          <p:nvPr/>
        </p:nvSpPr>
        <p:spPr>
          <a:xfrm>
            <a:off x="1146629" y="2786743"/>
            <a:ext cx="4726523" cy="261257"/>
          </a:xfrm>
          <a:prstGeom prst="rect">
            <a:avLst/>
          </a:prstGeom>
          <a:solidFill>
            <a:schemeClr val="accent4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9EE4975F-4588-AA49-967B-5E8D91AE1EED}"/>
              </a:ext>
            </a:extLst>
          </p:cNvPr>
          <p:cNvSpPr/>
          <p:nvPr/>
        </p:nvSpPr>
        <p:spPr>
          <a:xfrm rot="18000000">
            <a:off x="1698171" y="2691006"/>
            <a:ext cx="1930400" cy="1930400"/>
          </a:xfrm>
          <a:prstGeom prst="plus">
            <a:avLst>
              <a:gd name="adj" fmla="val 35527"/>
            </a:avLst>
          </a:prstGeom>
          <a:solidFill>
            <a:srgbClr val="C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628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Slingshot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Slingshot is one of the most widely used and robust approaches to infer trajectory in relatively simple datasets.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5F166-3A71-C748-9657-C45C8A12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C71FD-C086-D04D-87BD-07482595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57"/>
          <a:stretch/>
        </p:blipFill>
        <p:spPr>
          <a:xfrm>
            <a:off x="4463143" y="3184187"/>
            <a:ext cx="7576457" cy="1708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947CC5-E532-BE4E-8FD3-B55CEFC64B0D}"/>
              </a:ext>
            </a:extLst>
          </p:cNvPr>
          <p:cNvSpPr/>
          <p:nvPr/>
        </p:nvSpPr>
        <p:spPr>
          <a:xfrm flipV="1">
            <a:off x="6734629" y="3184185"/>
            <a:ext cx="5363027" cy="28000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C84AF8-E6B1-BC4D-A185-2EE3B8690D0E}"/>
              </a:ext>
            </a:extLst>
          </p:cNvPr>
          <p:cNvSpPr txBox="1">
            <a:spLocks/>
          </p:cNvSpPr>
          <p:nvPr/>
        </p:nvSpPr>
        <p:spPr>
          <a:xfrm>
            <a:off x="111760" y="2092962"/>
            <a:ext cx="3952240" cy="478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It works by: </a:t>
            </a:r>
          </a:p>
          <a:p>
            <a:pPr marL="495300" indent="-495300"/>
            <a:r>
              <a:rPr lang="en-GB" dirty="0"/>
              <a:t>0.    Get clustered data in a low-dimensional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09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Slingshot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Slingshot is one of the most widely used and robust approaches to infer trajectory in relatively simple datasets.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5F166-3A71-C748-9657-C45C8A12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C71FD-C086-D04D-87BD-07482595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57"/>
          <a:stretch/>
        </p:blipFill>
        <p:spPr>
          <a:xfrm>
            <a:off x="4463143" y="3184187"/>
            <a:ext cx="7576457" cy="1708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947CC5-E532-BE4E-8FD3-B55CEFC64B0D}"/>
              </a:ext>
            </a:extLst>
          </p:cNvPr>
          <p:cNvSpPr/>
          <p:nvPr/>
        </p:nvSpPr>
        <p:spPr>
          <a:xfrm flipV="1">
            <a:off x="8969829" y="3184186"/>
            <a:ext cx="3127827" cy="28000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ED0408-3510-394C-8F9D-AD14E00F3ED1}"/>
              </a:ext>
            </a:extLst>
          </p:cNvPr>
          <p:cNvSpPr txBox="1">
            <a:spLocks/>
          </p:cNvSpPr>
          <p:nvPr/>
        </p:nvSpPr>
        <p:spPr>
          <a:xfrm>
            <a:off x="111760" y="2092962"/>
            <a:ext cx="3952240" cy="478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It works by: </a:t>
            </a:r>
          </a:p>
          <a:p>
            <a:pPr marL="495300" indent="-495300"/>
            <a:r>
              <a:rPr lang="en-GB" dirty="0"/>
              <a:t>0.    Get clustered data in a low-dimensional space</a:t>
            </a:r>
            <a:endParaRPr lang="en-US" dirty="0"/>
          </a:p>
          <a:p>
            <a:pPr marL="457200" indent="-457200">
              <a:buAutoNum type="arabicPeriod"/>
            </a:pPr>
            <a:r>
              <a:rPr lang="en-GB" dirty="0"/>
              <a:t>Building a </a:t>
            </a:r>
            <a:r>
              <a:rPr lang="en-GB" b="1" u="sng" dirty="0"/>
              <a:t>minimum spanning tree</a:t>
            </a:r>
            <a:r>
              <a:rPr lang="en-GB" b="1" dirty="0"/>
              <a:t> </a:t>
            </a:r>
            <a:r>
              <a:rPr lang="en-GB" dirty="0"/>
              <a:t>on the clusters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40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Slingshot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Slingshot is one of the most widely used and robust approaches to infer trajectory in relatively simple datasets.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5F166-3A71-C748-9657-C45C8A12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C71FD-C086-D04D-87BD-07482595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57"/>
          <a:stretch/>
        </p:blipFill>
        <p:spPr>
          <a:xfrm>
            <a:off x="4463143" y="3184187"/>
            <a:ext cx="7576457" cy="17088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947CC5-E532-BE4E-8FD3-B55CEFC64B0D}"/>
              </a:ext>
            </a:extLst>
          </p:cNvPr>
          <p:cNvSpPr/>
          <p:nvPr/>
        </p:nvSpPr>
        <p:spPr>
          <a:xfrm flipV="1">
            <a:off x="6413119" y="5453511"/>
            <a:ext cx="5684537" cy="5307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BDA2DC-8E07-B147-99A4-59630FF60C45}"/>
              </a:ext>
            </a:extLst>
          </p:cNvPr>
          <p:cNvSpPr txBox="1">
            <a:spLocks/>
          </p:cNvSpPr>
          <p:nvPr/>
        </p:nvSpPr>
        <p:spPr>
          <a:xfrm>
            <a:off x="111760" y="2092962"/>
            <a:ext cx="3952240" cy="4781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It works by: </a:t>
            </a:r>
          </a:p>
          <a:p>
            <a:pPr marL="495300" indent="-495300"/>
            <a:r>
              <a:rPr lang="en-GB" dirty="0"/>
              <a:t>0.    Get clustered data in a low-dimensional space</a:t>
            </a:r>
            <a:endParaRPr lang="en-US" dirty="0"/>
          </a:p>
          <a:p>
            <a:pPr marL="457200" indent="-457200">
              <a:buAutoNum type="arabicPeriod"/>
            </a:pPr>
            <a:r>
              <a:rPr lang="en-GB" dirty="0"/>
              <a:t>Building a </a:t>
            </a:r>
            <a:r>
              <a:rPr lang="en-GB" b="1" u="sng" dirty="0"/>
              <a:t>minimum spanning tree</a:t>
            </a:r>
            <a:r>
              <a:rPr lang="en-GB" b="1" dirty="0"/>
              <a:t> </a:t>
            </a:r>
            <a:r>
              <a:rPr lang="en-GB" dirty="0"/>
              <a:t>on the clusters</a:t>
            </a:r>
          </a:p>
          <a:p>
            <a:pPr marL="457200" indent="-457200">
              <a:buAutoNum type="arabicPeriod"/>
            </a:pPr>
            <a:r>
              <a:rPr lang="en-GB" dirty="0"/>
              <a:t>Fit </a:t>
            </a:r>
            <a:r>
              <a:rPr lang="en-GB" b="1" u="sng" dirty="0"/>
              <a:t>principal curves</a:t>
            </a:r>
            <a:r>
              <a:rPr lang="en-GB" dirty="0"/>
              <a:t> through the MST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3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Minimum spanning tree?!?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517515"/>
          </a:xfrm>
        </p:spPr>
        <p:txBody>
          <a:bodyPr/>
          <a:lstStyle/>
          <a:p>
            <a:r>
              <a:rPr lang="en-GB" b="1" dirty="0"/>
              <a:t>Or minimum </a:t>
            </a:r>
            <a:r>
              <a:rPr lang="en-GB" b="1" u="sng" dirty="0"/>
              <a:t>weight</a:t>
            </a:r>
            <a:r>
              <a:rPr lang="en-GB" b="1" dirty="0"/>
              <a:t> spanning tree</a:t>
            </a:r>
          </a:p>
          <a:p>
            <a:pPr marL="457200" indent="-457200">
              <a:buAutoNum type="arabicPeriod"/>
            </a:pPr>
            <a:r>
              <a:rPr lang="en-GB" dirty="0"/>
              <a:t>Build a graph with edges between each pair of clusters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AD31B-11A1-3040-B074-932845F6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89" y="2103247"/>
            <a:ext cx="5950696" cy="36516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A17C76-F1D7-F84B-8E54-BE2A402F6022}"/>
              </a:ext>
            </a:extLst>
          </p:cNvPr>
          <p:cNvSpPr/>
          <p:nvPr/>
        </p:nvSpPr>
        <p:spPr>
          <a:xfrm>
            <a:off x="6449438" y="2616740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F8578-1906-2943-8157-E1F84C836B31}"/>
              </a:ext>
            </a:extLst>
          </p:cNvPr>
          <p:cNvSpPr/>
          <p:nvPr/>
        </p:nvSpPr>
        <p:spPr>
          <a:xfrm>
            <a:off x="6643991" y="3346314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FD6F-B23E-FD42-B33B-98DAFEE2ACEC}"/>
              </a:ext>
            </a:extLst>
          </p:cNvPr>
          <p:cNvSpPr/>
          <p:nvPr/>
        </p:nvSpPr>
        <p:spPr>
          <a:xfrm>
            <a:off x="7188740" y="432880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49DB08-56A7-894D-8885-F62D40D72E26}"/>
              </a:ext>
            </a:extLst>
          </p:cNvPr>
          <p:cNvSpPr/>
          <p:nvPr/>
        </p:nvSpPr>
        <p:spPr>
          <a:xfrm>
            <a:off x="9163455" y="5019472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195C70-5B95-E745-BFAE-7CFDABF546B9}"/>
              </a:ext>
            </a:extLst>
          </p:cNvPr>
          <p:cNvSpPr/>
          <p:nvPr/>
        </p:nvSpPr>
        <p:spPr>
          <a:xfrm>
            <a:off x="11060348" y="2918297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F6D1FD-EC58-F146-B256-18F0E4A9F308}"/>
              </a:ext>
            </a:extLst>
          </p:cNvPr>
          <p:cNvSpPr/>
          <p:nvPr/>
        </p:nvSpPr>
        <p:spPr>
          <a:xfrm>
            <a:off x="9221821" y="403697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59BAA-3694-8541-B281-A5C06156F92D}"/>
              </a:ext>
            </a:extLst>
          </p:cNvPr>
          <p:cNvCxnSpPr>
            <a:cxnSpLocks/>
          </p:cNvCxnSpPr>
          <p:nvPr/>
        </p:nvCxnSpPr>
        <p:spPr>
          <a:xfrm>
            <a:off x="6529419" y="2648081"/>
            <a:ext cx="194553" cy="729574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7FD3A5-EF07-A340-9D15-DD58723C38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1794" y="3552754"/>
            <a:ext cx="418287" cy="80739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C63A96-D428-5448-B77E-B609F75B8332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7385454" y="4486609"/>
            <a:ext cx="1778001" cy="63986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3A17A-3FD2-C14A-A6DA-158846C59512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7402749" y="4182895"/>
            <a:ext cx="1848255" cy="25291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2CF732-228A-2F48-914A-85AA133ECAE6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9346123" y="3112853"/>
            <a:ext cx="1782320" cy="193796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6B1CEC-7681-A24A-9EBB-89166DB3B184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9404489" y="3054487"/>
            <a:ext cx="1665588" cy="1013832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153154-DF28-774F-BEE7-9CBE2F2BB1D0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6858000" y="3015577"/>
            <a:ext cx="4231532" cy="437742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667CA2-75F7-D647-A4F5-68ADA7AD7A99}"/>
              </a:ext>
            </a:extLst>
          </p:cNvPr>
          <p:cNvCxnSpPr>
            <a:cxnSpLocks/>
          </p:cNvCxnSpPr>
          <p:nvPr/>
        </p:nvCxnSpPr>
        <p:spPr>
          <a:xfrm>
            <a:off x="6673175" y="2693486"/>
            <a:ext cx="4426085" cy="253997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C01396-E519-CE46-85B2-B2011C0D50D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636423" y="2784268"/>
            <a:ext cx="659322" cy="154454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C648EB-326E-C448-9586-440DFDED62AC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6665606" y="2774540"/>
            <a:ext cx="2556215" cy="1369443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645185-CB54-9649-AEA4-31749751A16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675333" y="2755085"/>
            <a:ext cx="2519463" cy="229572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F820DA-73B5-C048-A632-966C174D80B3}"/>
              </a:ext>
            </a:extLst>
          </p:cNvPr>
          <p:cNvCxnSpPr>
            <a:cxnSpLocks/>
          </p:cNvCxnSpPr>
          <p:nvPr/>
        </p:nvCxnSpPr>
        <p:spPr>
          <a:xfrm flipH="1">
            <a:off x="9287757" y="4262872"/>
            <a:ext cx="43228" cy="74296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9E0E2-6653-AC49-93FC-CC3101FC470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6838544" y="3511685"/>
            <a:ext cx="2383277" cy="63229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51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Minimum spanning tree?!?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517515"/>
          </a:xfrm>
        </p:spPr>
        <p:txBody>
          <a:bodyPr/>
          <a:lstStyle/>
          <a:p>
            <a:r>
              <a:rPr lang="en-GB" b="1" dirty="0"/>
              <a:t>Or minimum </a:t>
            </a:r>
            <a:r>
              <a:rPr lang="en-GB" b="1" u="sng" dirty="0"/>
              <a:t>weight</a:t>
            </a:r>
            <a:r>
              <a:rPr lang="en-GB" b="1" dirty="0"/>
              <a:t> spanning tree</a:t>
            </a:r>
          </a:p>
          <a:p>
            <a:pPr marL="457200" indent="-457200">
              <a:buAutoNum type="arabicPeriod"/>
            </a:pPr>
            <a:r>
              <a:rPr lang="en-GB" dirty="0"/>
              <a:t>Build a graph with edges between each pair of clusters</a:t>
            </a:r>
          </a:p>
          <a:p>
            <a:pPr marL="457200" indent="-457200">
              <a:buAutoNum type="arabicPeriod"/>
            </a:pPr>
            <a:r>
              <a:rPr lang="en-GB" dirty="0"/>
              <a:t>Add weights to each edge according to proximity of the two clusters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AD31B-11A1-3040-B074-932845F6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89" y="2103247"/>
            <a:ext cx="5950696" cy="36516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2A17C76-F1D7-F84B-8E54-BE2A402F6022}"/>
              </a:ext>
            </a:extLst>
          </p:cNvPr>
          <p:cNvSpPr/>
          <p:nvPr/>
        </p:nvSpPr>
        <p:spPr>
          <a:xfrm>
            <a:off x="6449438" y="2616740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F8578-1906-2943-8157-E1F84C836B31}"/>
              </a:ext>
            </a:extLst>
          </p:cNvPr>
          <p:cNvSpPr/>
          <p:nvPr/>
        </p:nvSpPr>
        <p:spPr>
          <a:xfrm>
            <a:off x="6643991" y="3346314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FD6F-B23E-FD42-B33B-98DAFEE2ACEC}"/>
              </a:ext>
            </a:extLst>
          </p:cNvPr>
          <p:cNvSpPr/>
          <p:nvPr/>
        </p:nvSpPr>
        <p:spPr>
          <a:xfrm>
            <a:off x="7188740" y="432880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49DB08-56A7-894D-8885-F62D40D72E26}"/>
              </a:ext>
            </a:extLst>
          </p:cNvPr>
          <p:cNvSpPr/>
          <p:nvPr/>
        </p:nvSpPr>
        <p:spPr>
          <a:xfrm>
            <a:off x="9163455" y="5019472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195C70-5B95-E745-BFAE-7CFDABF546B9}"/>
              </a:ext>
            </a:extLst>
          </p:cNvPr>
          <p:cNvSpPr/>
          <p:nvPr/>
        </p:nvSpPr>
        <p:spPr>
          <a:xfrm>
            <a:off x="11060348" y="2918297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F6D1FD-EC58-F146-B256-18F0E4A9F308}"/>
              </a:ext>
            </a:extLst>
          </p:cNvPr>
          <p:cNvSpPr/>
          <p:nvPr/>
        </p:nvSpPr>
        <p:spPr>
          <a:xfrm>
            <a:off x="9221821" y="403697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59BAA-3694-8541-B281-A5C06156F92D}"/>
              </a:ext>
            </a:extLst>
          </p:cNvPr>
          <p:cNvCxnSpPr>
            <a:cxnSpLocks/>
          </p:cNvCxnSpPr>
          <p:nvPr/>
        </p:nvCxnSpPr>
        <p:spPr>
          <a:xfrm>
            <a:off x="6575304" y="2830749"/>
            <a:ext cx="148668" cy="5469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7FD3A5-EF07-A340-9D15-DD58723C38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1794" y="3552754"/>
            <a:ext cx="418287" cy="80739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C63A96-D428-5448-B77E-B609F75B8332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7385454" y="4486609"/>
            <a:ext cx="1778001" cy="63986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3A17A-3FD2-C14A-A6DA-158846C59512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7402749" y="4182895"/>
            <a:ext cx="1848255" cy="2529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2CF732-228A-2F48-914A-85AA133ECAE6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9346123" y="3112853"/>
            <a:ext cx="1782320" cy="193796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6B1CEC-7681-A24A-9EBB-89166DB3B184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9404489" y="3054487"/>
            <a:ext cx="1665588" cy="101383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153154-DF28-774F-BEE7-9CBE2F2BB1D0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6858000" y="3015577"/>
            <a:ext cx="4231532" cy="437742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667CA2-75F7-D647-A4F5-68ADA7AD7A99}"/>
              </a:ext>
            </a:extLst>
          </p:cNvPr>
          <p:cNvCxnSpPr>
            <a:cxnSpLocks/>
          </p:cNvCxnSpPr>
          <p:nvPr/>
        </p:nvCxnSpPr>
        <p:spPr>
          <a:xfrm>
            <a:off x="6673175" y="2693486"/>
            <a:ext cx="4426085" cy="25399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C01396-E519-CE46-85B2-B2011C0D50D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636423" y="2784268"/>
            <a:ext cx="659322" cy="154454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C648EB-326E-C448-9586-440DFDED62AC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6665606" y="2774540"/>
            <a:ext cx="2556215" cy="136944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645185-CB54-9649-AEA4-31749751A16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675333" y="2755085"/>
            <a:ext cx="2519463" cy="229572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F820DA-73B5-C048-A632-966C174D80B3}"/>
              </a:ext>
            </a:extLst>
          </p:cNvPr>
          <p:cNvCxnSpPr>
            <a:cxnSpLocks/>
          </p:cNvCxnSpPr>
          <p:nvPr/>
        </p:nvCxnSpPr>
        <p:spPr>
          <a:xfrm flipH="1">
            <a:off x="9287757" y="4262872"/>
            <a:ext cx="43228" cy="74296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E9E0E2-6653-AC49-93FC-CC3101FC470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6838544" y="3511685"/>
            <a:ext cx="2383277" cy="63229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161941-1A7C-574B-B4BD-D3BB57EB0BE8}"/>
              </a:ext>
            </a:extLst>
          </p:cNvPr>
          <p:cNvSpPr txBox="1"/>
          <p:nvPr/>
        </p:nvSpPr>
        <p:spPr>
          <a:xfrm>
            <a:off x="6274342" y="30083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42E0B-A500-0D41-A654-053BDBE5EA77}"/>
              </a:ext>
            </a:extLst>
          </p:cNvPr>
          <p:cNvSpPr txBox="1"/>
          <p:nvPr/>
        </p:nvSpPr>
        <p:spPr>
          <a:xfrm>
            <a:off x="7908172" y="47534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9896D-2CA0-E94C-B1CD-20066891AAC1}"/>
              </a:ext>
            </a:extLst>
          </p:cNvPr>
          <p:cNvSpPr txBox="1"/>
          <p:nvPr/>
        </p:nvSpPr>
        <p:spPr>
          <a:xfrm>
            <a:off x="9276282" y="44044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DBAF71-22FC-E740-9124-09E79B8166D4}"/>
              </a:ext>
            </a:extLst>
          </p:cNvPr>
          <p:cNvSpPr txBox="1"/>
          <p:nvPr/>
        </p:nvSpPr>
        <p:spPr>
          <a:xfrm>
            <a:off x="9988257" y="4418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2E75C3-DC66-5043-A898-7BA156CA12FB}"/>
              </a:ext>
            </a:extLst>
          </p:cNvPr>
          <p:cNvSpPr txBox="1"/>
          <p:nvPr/>
        </p:nvSpPr>
        <p:spPr>
          <a:xfrm>
            <a:off x="9827714" y="33643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F1A375-7785-5A49-821D-583F66FBF6CD}"/>
              </a:ext>
            </a:extLst>
          </p:cNvPr>
          <p:cNvSpPr txBox="1"/>
          <p:nvPr/>
        </p:nvSpPr>
        <p:spPr>
          <a:xfrm>
            <a:off x="7988912" y="35715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C12234-CEE5-634F-9DB6-F9209E9CD745}"/>
              </a:ext>
            </a:extLst>
          </p:cNvPr>
          <p:cNvSpPr txBox="1"/>
          <p:nvPr/>
        </p:nvSpPr>
        <p:spPr>
          <a:xfrm>
            <a:off x="8571287" y="4195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4FD52C-41EA-014F-93BC-762612ADF5C5}"/>
              </a:ext>
            </a:extLst>
          </p:cNvPr>
          <p:cNvSpPr txBox="1"/>
          <p:nvPr/>
        </p:nvSpPr>
        <p:spPr>
          <a:xfrm>
            <a:off x="9122719" y="24779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FBA255-78E0-7B49-826F-D4226A1B9A20}"/>
              </a:ext>
            </a:extLst>
          </p:cNvPr>
          <p:cNvSpPr txBox="1"/>
          <p:nvPr/>
        </p:nvSpPr>
        <p:spPr>
          <a:xfrm>
            <a:off x="9129699" y="314101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FD6DED-13F3-BE4F-A3D4-438F48A67A06}"/>
              </a:ext>
            </a:extLst>
          </p:cNvPr>
          <p:cNvSpPr txBox="1"/>
          <p:nvPr/>
        </p:nvSpPr>
        <p:spPr>
          <a:xfrm>
            <a:off x="7401221" y="29098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537A9E-902C-1743-BCB1-595D58AC9479}"/>
              </a:ext>
            </a:extLst>
          </p:cNvPr>
          <p:cNvSpPr txBox="1"/>
          <p:nvPr/>
        </p:nvSpPr>
        <p:spPr>
          <a:xfrm>
            <a:off x="7747592" y="39141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EE10C1-6575-CA45-91A6-2C79F11951FB}"/>
              </a:ext>
            </a:extLst>
          </p:cNvPr>
          <p:cNvSpPr txBox="1"/>
          <p:nvPr/>
        </p:nvSpPr>
        <p:spPr>
          <a:xfrm>
            <a:off x="6595904" y="38739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3C4752-88D3-A046-829F-374056E7CC4C}"/>
              </a:ext>
            </a:extLst>
          </p:cNvPr>
          <p:cNvSpPr txBox="1"/>
          <p:nvPr/>
        </p:nvSpPr>
        <p:spPr>
          <a:xfrm>
            <a:off x="6782659" y="30375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640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9C8927B-B05A-9A48-90EE-569AD8F5B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589" y="2103247"/>
            <a:ext cx="5950696" cy="3651668"/>
          </a:xfrm>
          <a:prstGeom prst="rect">
            <a:avLst/>
          </a:prstGeom>
        </p:spPr>
      </p:pic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Minimum spanning tree?!?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517515"/>
          </a:xfrm>
        </p:spPr>
        <p:txBody>
          <a:bodyPr/>
          <a:lstStyle/>
          <a:p>
            <a:r>
              <a:rPr lang="en-GB" b="1" dirty="0"/>
              <a:t>Or minimum </a:t>
            </a:r>
            <a:r>
              <a:rPr lang="en-GB" b="1" u="sng" dirty="0"/>
              <a:t>weight</a:t>
            </a:r>
            <a:r>
              <a:rPr lang="en-GB" b="1" dirty="0"/>
              <a:t> spanning tree</a:t>
            </a:r>
          </a:p>
          <a:p>
            <a:pPr marL="457200" indent="-457200">
              <a:buAutoNum type="arabicPeriod"/>
            </a:pPr>
            <a:r>
              <a:rPr lang="en-GB" dirty="0"/>
              <a:t>Build a graph with edges between each pair of clusters</a:t>
            </a:r>
          </a:p>
          <a:p>
            <a:pPr marL="457200" indent="-457200">
              <a:buAutoNum type="arabicPeriod"/>
            </a:pPr>
            <a:r>
              <a:rPr lang="en-GB" dirty="0"/>
              <a:t>Add weights to each edge according to proximity of the two clusters</a:t>
            </a:r>
          </a:p>
          <a:p>
            <a:pPr marL="457200" indent="-457200">
              <a:buAutoNum type="arabicPeriod"/>
            </a:pPr>
            <a:r>
              <a:rPr lang="en-GB" dirty="0"/>
              <a:t>Find the shortest path between clusters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A17C76-F1D7-F84B-8E54-BE2A402F6022}"/>
              </a:ext>
            </a:extLst>
          </p:cNvPr>
          <p:cNvSpPr/>
          <p:nvPr/>
        </p:nvSpPr>
        <p:spPr>
          <a:xfrm>
            <a:off x="6449438" y="2616740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0F8578-1906-2943-8157-E1F84C836B31}"/>
              </a:ext>
            </a:extLst>
          </p:cNvPr>
          <p:cNvSpPr/>
          <p:nvPr/>
        </p:nvSpPr>
        <p:spPr>
          <a:xfrm>
            <a:off x="6643991" y="3346314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FD6F-B23E-FD42-B33B-98DAFEE2ACEC}"/>
              </a:ext>
            </a:extLst>
          </p:cNvPr>
          <p:cNvSpPr/>
          <p:nvPr/>
        </p:nvSpPr>
        <p:spPr>
          <a:xfrm>
            <a:off x="7188740" y="432880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49DB08-56A7-894D-8885-F62D40D72E26}"/>
              </a:ext>
            </a:extLst>
          </p:cNvPr>
          <p:cNvSpPr/>
          <p:nvPr/>
        </p:nvSpPr>
        <p:spPr>
          <a:xfrm>
            <a:off x="9163455" y="5019472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195C70-5B95-E745-BFAE-7CFDABF546B9}"/>
              </a:ext>
            </a:extLst>
          </p:cNvPr>
          <p:cNvSpPr/>
          <p:nvPr/>
        </p:nvSpPr>
        <p:spPr>
          <a:xfrm>
            <a:off x="11060348" y="2918297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BF6D1FD-EC58-F146-B256-18F0E4A9F308}"/>
              </a:ext>
            </a:extLst>
          </p:cNvPr>
          <p:cNvSpPr/>
          <p:nvPr/>
        </p:nvSpPr>
        <p:spPr>
          <a:xfrm>
            <a:off x="9221821" y="403697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59BAA-3694-8541-B281-A5C06156F92D}"/>
              </a:ext>
            </a:extLst>
          </p:cNvPr>
          <p:cNvCxnSpPr>
            <a:cxnSpLocks/>
          </p:cNvCxnSpPr>
          <p:nvPr/>
        </p:nvCxnSpPr>
        <p:spPr>
          <a:xfrm>
            <a:off x="6575304" y="2830749"/>
            <a:ext cx="148668" cy="5469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7FD3A5-EF07-A340-9D15-DD58723C38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1794" y="3552754"/>
            <a:ext cx="418287" cy="80739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C63A96-D428-5448-B77E-B609F75B8332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7385454" y="4486609"/>
            <a:ext cx="1778001" cy="63986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2CF732-228A-2F48-914A-85AA133ECAE6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9346123" y="3112853"/>
            <a:ext cx="1782320" cy="193796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F820DA-73B5-C048-A632-966C174D80B3}"/>
              </a:ext>
            </a:extLst>
          </p:cNvPr>
          <p:cNvCxnSpPr>
            <a:cxnSpLocks/>
          </p:cNvCxnSpPr>
          <p:nvPr/>
        </p:nvCxnSpPr>
        <p:spPr>
          <a:xfrm flipH="1">
            <a:off x="9287757" y="4262872"/>
            <a:ext cx="43228" cy="74296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46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curves?!?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517515"/>
          </a:xfrm>
        </p:spPr>
        <p:txBody>
          <a:bodyPr/>
          <a:lstStyle/>
          <a:p>
            <a:r>
              <a:rPr lang="en-GB" b="1" dirty="0"/>
              <a:t>A principal curve is a </a:t>
            </a:r>
            <a:r>
              <a:rPr lang="en-GB" b="1" u="sng" dirty="0"/>
              <a:t>smooth</a:t>
            </a:r>
            <a:r>
              <a:rPr lang="en-GB" dirty="0"/>
              <a:t>, </a:t>
            </a:r>
            <a:r>
              <a:rPr lang="en-GB" b="1" u="sng" dirty="0"/>
              <a:t>one-dimensional, curve</a:t>
            </a:r>
            <a:r>
              <a:rPr lang="en-GB" b="1" dirty="0"/>
              <a:t> </a:t>
            </a:r>
            <a:r>
              <a:rPr lang="en-GB" dirty="0"/>
              <a:t>that passes through the middle of a high-dimensional data set, providing a </a:t>
            </a:r>
            <a:r>
              <a:rPr lang="en-GB" b="1" u="sng" dirty="0"/>
              <a:t>nonlinear summary of the data</a:t>
            </a:r>
            <a:r>
              <a:rPr lang="en-GB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5A74F-F5BC-634D-B582-BEF2E1FF8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765" y="873761"/>
            <a:ext cx="55372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11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curves?!?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517515"/>
          </a:xfrm>
        </p:spPr>
        <p:txBody>
          <a:bodyPr/>
          <a:lstStyle/>
          <a:p>
            <a:r>
              <a:rPr lang="en-GB" b="1" dirty="0"/>
              <a:t>A principal curve is a </a:t>
            </a:r>
            <a:r>
              <a:rPr lang="en-GB" b="1" u="sng" dirty="0"/>
              <a:t>smooth</a:t>
            </a:r>
            <a:r>
              <a:rPr lang="en-GB" dirty="0"/>
              <a:t>, </a:t>
            </a:r>
            <a:r>
              <a:rPr lang="en-GB" b="1" u="sng" dirty="0"/>
              <a:t>one-dimensional, curve</a:t>
            </a:r>
            <a:r>
              <a:rPr lang="en-GB" b="1" dirty="0"/>
              <a:t> </a:t>
            </a:r>
            <a:r>
              <a:rPr lang="en-GB" dirty="0"/>
              <a:t>that passes through the middle of a high-dimensional data set, providing a </a:t>
            </a:r>
            <a:r>
              <a:rPr lang="en-GB" b="1" u="sng" dirty="0"/>
              <a:t>nonlinear summary of the data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C3C88-B57E-144B-B7F8-53DD885C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89" y="2103247"/>
            <a:ext cx="5950696" cy="36516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4A41D08-E699-3049-BAF7-76D983F6D930}"/>
              </a:ext>
            </a:extLst>
          </p:cNvPr>
          <p:cNvSpPr/>
          <p:nvPr/>
        </p:nvSpPr>
        <p:spPr>
          <a:xfrm>
            <a:off x="6449438" y="2616740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BC20A4-ACC3-4D4E-AABD-FCDA5C3B46E0}"/>
              </a:ext>
            </a:extLst>
          </p:cNvPr>
          <p:cNvSpPr/>
          <p:nvPr/>
        </p:nvSpPr>
        <p:spPr>
          <a:xfrm>
            <a:off x="6643991" y="3346314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044E7-D0A0-1142-8B2F-977A46BBEF30}"/>
              </a:ext>
            </a:extLst>
          </p:cNvPr>
          <p:cNvSpPr/>
          <p:nvPr/>
        </p:nvSpPr>
        <p:spPr>
          <a:xfrm>
            <a:off x="7188740" y="432880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01131C-0ACB-2A46-A402-C564CE669BDB}"/>
              </a:ext>
            </a:extLst>
          </p:cNvPr>
          <p:cNvSpPr/>
          <p:nvPr/>
        </p:nvSpPr>
        <p:spPr>
          <a:xfrm>
            <a:off x="9163455" y="5019472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DCA75F-9476-A949-B89D-66CC48469F28}"/>
              </a:ext>
            </a:extLst>
          </p:cNvPr>
          <p:cNvSpPr/>
          <p:nvPr/>
        </p:nvSpPr>
        <p:spPr>
          <a:xfrm>
            <a:off x="11060348" y="2918297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E94411-67C6-0640-BB16-4A40B97D62FD}"/>
              </a:ext>
            </a:extLst>
          </p:cNvPr>
          <p:cNvSpPr/>
          <p:nvPr/>
        </p:nvSpPr>
        <p:spPr>
          <a:xfrm>
            <a:off x="9221821" y="403697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7D949C-D4E2-2241-981B-A8F3E8D0A789}"/>
              </a:ext>
            </a:extLst>
          </p:cNvPr>
          <p:cNvCxnSpPr>
            <a:cxnSpLocks/>
          </p:cNvCxnSpPr>
          <p:nvPr/>
        </p:nvCxnSpPr>
        <p:spPr>
          <a:xfrm>
            <a:off x="6575304" y="2830749"/>
            <a:ext cx="148668" cy="5469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79B34-B360-AC4F-B4A5-EEB64F1A579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801794" y="3552754"/>
            <a:ext cx="418287" cy="80739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FCC9C8-84FD-7F42-94DA-667A585C649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7385454" y="4486609"/>
            <a:ext cx="1778001" cy="63986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B6DA0E-E57B-574D-A08E-B5B42FC4B4DE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9346123" y="3112853"/>
            <a:ext cx="1782320" cy="193796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8F5F49-923D-7344-B519-BD3F12D1D938}"/>
              </a:ext>
            </a:extLst>
          </p:cNvPr>
          <p:cNvCxnSpPr>
            <a:cxnSpLocks/>
          </p:cNvCxnSpPr>
          <p:nvPr/>
        </p:nvCxnSpPr>
        <p:spPr>
          <a:xfrm flipH="1">
            <a:off x="9287757" y="4262872"/>
            <a:ext cx="43228" cy="74296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C2EB00A6-5301-8A49-941E-689723F56566}"/>
              </a:ext>
            </a:extLst>
          </p:cNvPr>
          <p:cNvSpPr/>
          <p:nvPr/>
        </p:nvSpPr>
        <p:spPr>
          <a:xfrm>
            <a:off x="6572680" y="2743200"/>
            <a:ext cx="2868001" cy="2480834"/>
          </a:xfrm>
          <a:custGeom>
            <a:avLst/>
            <a:gdLst>
              <a:gd name="connsiteX0" fmla="*/ 0 w 2868001"/>
              <a:gd name="connsiteY0" fmla="*/ 0 h 2410132"/>
              <a:gd name="connsiteX1" fmla="*/ 185630 w 2868001"/>
              <a:gd name="connsiteY1" fmla="*/ 660018 h 2410132"/>
              <a:gd name="connsiteX2" fmla="*/ 735645 w 2868001"/>
              <a:gd name="connsiteY2" fmla="*/ 1725672 h 2410132"/>
              <a:gd name="connsiteX3" fmla="*/ 2708824 w 2868001"/>
              <a:gd name="connsiteY3" fmla="*/ 2406316 h 2410132"/>
              <a:gd name="connsiteX4" fmla="*/ 2777576 w 2868001"/>
              <a:gd name="connsiteY4" fmla="*/ 1430039 h 2410132"/>
              <a:gd name="connsiteX0" fmla="*/ 0 w 2868001"/>
              <a:gd name="connsiteY0" fmla="*/ 0 h 2489043"/>
              <a:gd name="connsiteX1" fmla="*/ 185630 w 2868001"/>
              <a:gd name="connsiteY1" fmla="*/ 660018 h 2489043"/>
              <a:gd name="connsiteX2" fmla="*/ 735645 w 2868001"/>
              <a:gd name="connsiteY2" fmla="*/ 1725672 h 2489043"/>
              <a:gd name="connsiteX3" fmla="*/ 2708824 w 2868001"/>
              <a:gd name="connsiteY3" fmla="*/ 2406316 h 2489043"/>
              <a:gd name="connsiteX4" fmla="*/ 2777576 w 2868001"/>
              <a:gd name="connsiteY4" fmla="*/ 1430039 h 2489043"/>
              <a:gd name="connsiteX0" fmla="*/ 0 w 2868001"/>
              <a:gd name="connsiteY0" fmla="*/ 0 h 2501232"/>
              <a:gd name="connsiteX1" fmla="*/ 185630 w 2868001"/>
              <a:gd name="connsiteY1" fmla="*/ 660018 h 2501232"/>
              <a:gd name="connsiteX2" fmla="*/ 735645 w 2868001"/>
              <a:gd name="connsiteY2" fmla="*/ 1725672 h 2501232"/>
              <a:gd name="connsiteX3" fmla="*/ 2708824 w 2868001"/>
              <a:gd name="connsiteY3" fmla="*/ 2406316 h 2501232"/>
              <a:gd name="connsiteX4" fmla="*/ 2777576 w 2868001"/>
              <a:gd name="connsiteY4" fmla="*/ 1430039 h 2501232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88150"/>
              <a:gd name="connsiteX1" fmla="*/ 171879 w 2868001"/>
              <a:gd name="connsiteY1" fmla="*/ 728769 h 2488150"/>
              <a:gd name="connsiteX2" fmla="*/ 735645 w 2868001"/>
              <a:gd name="connsiteY2" fmla="*/ 1725672 h 2488150"/>
              <a:gd name="connsiteX3" fmla="*/ 2708824 w 2868001"/>
              <a:gd name="connsiteY3" fmla="*/ 2406316 h 2488150"/>
              <a:gd name="connsiteX4" fmla="*/ 2777576 w 2868001"/>
              <a:gd name="connsiteY4" fmla="*/ 1430039 h 2488150"/>
              <a:gd name="connsiteX0" fmla="*/ 0 w 2868001"/>
              <a:gd name="connsiteY0" fmla="*/ 0 h 2480834"/>
              <a:gd name="connsiteX1" fmla="*/ 171879 w 2868001"/>
              <a:gd name="connsiteY1" fmla="*/ 728769 h 2480834"/>
              <a:gd name="connsiteX2" fmla="*/ 735645 w 2868001"/>
              <a:gd name="connsiteY2" fmla="*/ 1725672 h 2480834"/>
              <a:gd name="connsiteX3" fmla="*/ 2708824 w 2868001"/>
              <a:gd name="connsiteY3" fmla="*/ 2406316 h 2480834"/>
              <a:gd name="connsiteX4" fmla="*/ 2777576 w 2868001"/>
              <a:gd name="connsiteY4" fmla="*/ 1430039 h 248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001" h="2480834">
                <a:moveTo>
                  <a:pt x="0" y="0"/>
                </a:moveTo>
                <a:cubicBezTo>
                  <a:pt x="31511" y="186203"/>
                  <a:pt x="42396" y="344904"/>
                  <a:pt x="171879" y="728769"/>
                </a:cubicBezTo>
                <a:cubicBezTo>
                  <a:pt x="301362" y="1112634"/>
                  <a:pt x="574078" y="1549208"/>
                  <a:pt x="735645" y="1725672"/>
                </a:cubicBezTo>
                <a:cubicBezTo>
                  <a:pt x="897212" y="1902136"/>
                  <a:pt x="1254721" y="2730596"/>
                  <a:pt x="2708824" y="2406316"/>
                </a:cubicBezTo>
                <a:cubicBezTo>
                  <a:pt x="3049146" y="2357044"/>
                  <a:pt x="2730596" y="1718797"/>
                  <a:pt x="2777576" y="1430039"/>
                </a:cubicBezTo>
              </a:path>
            </a:pathLst>
          </a:custGeom>
          <a:noFill/>
          <a:ln w="8255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2687561-29C1-1841-89DD-8D07C1D2B65A}"/>
              </a:ext>
            </a:extLst>
          </p:cNvPr>
          <p:cNvSpPr/>
          <p:nvPr/>
        </p:nvSpPr>
        <p:spPr>
          <a:xfrm>
            <a:off x="6572680" y="2743200"/>
            <a:ext cx="2868001" cy="2480834"/>
          </a:xfrm>
          <a:custGeom>
            <a:avLst/>
            <a:gdLst>
              <a:gd name="connsiteX0" fmla="*/ 0 w 2868001"/>
              <a:gd name="connsiteY0" fmla="*/ 0 h 2410132"/>
              <a:gd name="connsiteX1" fmla="*/ 185630 w 2868001"/>
              <a:gd name="connsiteY1" fmla="*/ 660018 h 2410132"/>
              <a:gd name="connsiteX2" fmla="*/ 735645 w 2868001"/>
              <a:gd name="connsiteY2" fmla="*/ 1725672 h 2410132"/>
              <a:gd name="connsiteX3" fmla="*/ 2708824 w 2868001"/>
              <a:gd name="connsiteY3" fmla="*/ 2406316 h 2410132"/>
              <a:gd name="connsiteX4" fmla="*/ 2777576 w 2868001"/>
              <a:gd name="connsiteY4" fmla="*/ 1430039 h 2410132"/>
              <a:gd name="connsiteX0" fmla="*/ 0 w 2868001"/>
              <a:gd name="connsiteY0" fmla="*/ 0 h 2489043"/>
              <a:gd name="connsiteX1" fmla="*/ 185630 w 2868001"/>
              <a:gd name="connsiteY1" fmla="*/ 660018 h 2489043"/>
              <a:gd name="connsiteX2" fmla="*/ 735645 w 2868001"/>
              <a:gd name="connsiteY2" fmla="*/ 1725672 h 2489043"/>
              <a:gd name="connsiteX3" fmla="*/ 2708824 w 2868001"/>
              <a:gd name="connsiteY3" fmla="*/ 2406316 h 2489043"/>
              <a:gd name="connsiteX4" fmla="*/ 2777576 w 2868001"/>
              <a:gd name="connsiteY4" fmla="*/ 1430039 h 2489043"/>
              <a:gd name="connsiteX0" fmla="*/ 0 w 2868001"/>
              <a:gd name="connsiteY0" fmla="*/ 0 h 2501232"/>
              <a:gd name="connsiteX1" fmla="*/ 185630 w 2868001"/>
              <a:gd name="connsiteY1" fmla="*/ 660018 h 2501232"/>
              <a:gd name="connsiteX2" fmla="*/ 735645 w 2868001"/>
              <a:gd name="connsiteY2" fmla="*/ 1725672 h 2501232"/>
              <a:gd name="connsiteX3" fmla="*/ 2708824 w 2868001"/>
              <a:gd name="connsiteY3" fmla="*/ 2406316 h 2501232"/>
              <a:gd name="connsiteX4" fmla="*/ 2777576 w 2868001"/>
              <a:gd name="connsiteY4" fmla="*/ 1430039 h 2501232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88150"/>
              <a:gd name="connsiteX1" fmla="*/ 171879 w 2868001"/>
              <a:gd name="connsiteY1" fmla="*/ 728769 h 2488150"/>
              <a:gd name="connsiteX2" fmla="*/ 735645 w 2868001"/>
              <a:gd name="connsiteY2" fmla="*/ 1725672 h 2488150"/>
              <a:gd name="connsiteX3" fmla="*/ 2708824 w 2868001"/>
              <a:gd name="connsiteY3" fmla="*/ 2406316 h 2488150"/>
              <a:gd name="connsiteX4" fmla="*/ 2777576 w 2868001"/>
              <a:gd name="connsiteY4" fmla="*/ 1430039 h 2488150"/>
              <a:gd name="connsiteX0" fmla="*/ 0 w 2868001"/>
              <a:gd name="connsiteY0" fmla="*/ 0 h 2480834"/>
              <a:gd name="connsiteX1" fmla="*/ 171879 w 2868001"/>
              <a:gd name="connsiteY1" fmla="*/ 728769 h 2480834"/>
              <a:gd name="connsiteX2" fmla="*/ 735645 w 2868001"/>
              <a:gd name="connsiteY2" fmla="*/ 1725672 h 2480834"/>
              <a:gd name="connsiteX3" fmla="*/ 2708824 w 2868001"/>
              <a:gd name="connsiteY3" fmla="*/ 2406316 h 2480834"/>
              <a:gd name="connsiteX4" fmla="*/ 2777576 w 2868001"/>
              <a:gd name="connsiteY4" fmla="*/ 1430039 h 248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001" h="2480834">
                <a:moveTo>
                  <a:pt x="0" y="0"/>
                </a:moveTo>
                <a:cubicBezTo>
                  <a:pt x="31511" y="186203"/>
                  <a:pt x="42396" y="344904"/>
                  <a:pt x="171879" y="728769"/>
                </a:cubicBezTo>
                <a:cubicBezTo>
                  <a:pt x="301362" y="1112634"/>
                  <a:pt x="574078" y="1549208"/>
                  <a:pt x="735645" y="1725672"/>
                </a:cubicBezTo>
                <a:cubicBezTo>
                  <a:pt x="897212" y="1902136"/>
                  <a:pt x="1254721" y="2730596"/>
                  <a:pt x="2708824" y="2406316"/>
                </a:cubicBezTo>
                <a:cubicBezTo>
                  <a:pt x="3049146" y="2357044"/>
                  <a:pt x="2730596" y="1718797"/>
                  <a:pt x="2777576" y="1430039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9766983-B1BD-394A-AF0A-14D255F4B42E}"/>
              </a:ext>
            </a:extLst>
          </p:cNvPr>
          <p:cNvSpPr/>
          <p:nvPr/>
        </p:nvSpPr>
        <p:spPr>
          <a:xfrm>
            <a:off x="6496334" y="2722728"/>
            <a:ext cx="4688006" cy="2482139"/>
          </a:xfrm>
          <a:custGeom>
            <a:avLst/>
            <a:gdLst>
              <a:gd name="connsiteX0" fmla="*/ 0 w 4688006"/>
              <a:gd name="connsiteY0" fmla="*/ 0 h 2482139"/>
              <a:gd name="connsiteX1" fmla="*/ 197893 w 4688006"/>
              <a:gd name="connsiteY1" fmla="*/ 784747 h 2482139"/>
              <a:gd name="connsiteX2" fmla="*/ 777923 w 4688006"/>
              <a:gd name="connsiteY2" fmla="*/ 1767385 h 2482139"/>
              <a:gd name="connsiteX3" fmla="*/ 2750024 w 4688006"/>
              <a:gd name="connsiteY3" fmla="*/ 2429302 h 2482139"/>
              <a:gd name="connsiteX4" fmla="*/ 4688006 w 4688006"/>
              <a:gd name="connsiteY4" fmla="*/ 341194 h 2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006" h="2482139">
                <a:moveTo>
                  <a:pt x="0" y="0"/>
                </a:moveTo>
                <a:cubicBezTo>
                  <a:pt x="34119" y="245091"/>
                  <a:pt x="68239" y="490183"/>
                  <a:pt x="197893" y="784747"/>
                </a:cubicBezTo>
                <a:cubicBezTo>
                  <a:pt x="327547" y="1079311"/>
                  <a:pt x="352568" y="1493293"/>
                  <a:pt x="777923" y="1767385"/>
                </a:cubicBezTo>
                <a:cubicBezTo>
                  <a:pt x="1203278" y="2041477"/>
                  <a:pt x="2098343" y="2667001"/>
                  <a:pt x="2750024" y="2429302"/>
                </a:cubicBezTo>
                <a:cubicBezTo>
                  <a:pt x="3401705" y="2191603"/>
                  <a:pt x="4443484" y="785884"/>
                  <a:pt x="4688006" y="341194"/>
                </a:cubicBezTo>
              </a:path>
            </a:pathLst>
          </a:custGeom>
          <a:noFill/>
          <a:ln w="73025">
            <a:solidFill>
              <a:schemeClr val="bg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4B2A03-B2DD-9546-8D4E-371026BE0C56}"/>
              </a:ext>
            </a:extLst>
          </p:cNvPr>
          <p:cNvSpPr/>
          <p:nvPr/>
        </p:nvSpPr>
        <p:spPr>
          <a:xfrm>
            <a:off x="6503158" y="2722728"/>
            <a:ext cx="4688006" cy="2482139"/>
          </a:xfrm>
          <a:custGeom>
            <a:avLst/>
            <a:gdLst>
              <a:gd name="connsiteX0" fmla="*/ 0 w 4688006"/>
              <a:gd name="connsiteY0" fmla="*/ 0 h 2482139"/>
              <a:gd name="connsiteX1" fmla="*/ 197893 w 4688006"/>
              <a:gd name="connsiteY1" fmla="*/ 784747 h 2482139"/>
              <a:gd name="connsiteX2" fmla="*/ 777923 w 4688006"/>
              <a:gd name="connsiteY2" fmla="*/ 1767385 h 2482139"/>
              <a:gd name="connsiteX3" fmla="*/ 2750024 w 4688006"/>
              <a:gd name="connsiteY3" fmla="*/ 2429302 h 2482139"/>
              <a:gd name="connsiteX4" fmla="*/ 4688006 w 4688006"/>
              <a:gd name="connsiteY4" fmla="*/ 341194 h 2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006" h="2482139">
                <a:moveTo>
                  <a:pt x="0" y="0"/>
                </a:moveTo>
                <a:cubicBezTo>
                  <a:pt x="34119" y="245091"/>
                  <a:pt x="68239" y="490183"/>
                  <a:pt x="197893" y="784747"/>
                </a:cubicBezTo>
                <a:cubicBezTo>
                  <a:pt x="327547" y="1079311"/>
                  <a:pt x="352568" y="1493293"/>
                  <a:pt x="777923" y="1767385"/>
                </a:cubicBezTo>
                <a:cubicBezTo>
                  <a:pt x="1203278" y="2041477"/>
                  <a:pt x="2098343" y="2667001"/>
                  <a:pt x="2750024" y="2429302"/>
                </a:cubicBezTo>
                <a:cubicBezTo>
                  <a:pt x="3401705" y="2191603"/>
                  <a:pt x="4443484" y="785884"/>
                  <a:pt x="4688006" y="341194"/>
                </a:cubicBez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is pseudotime?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AA6B6-3A86-3747-B71C-306A533B9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450DD-13E9-0045-BCAF-014977C2FE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Google Shape;70;p16">
            <a:extLst>
              <a:ext uri="{FF2B5EF4-FFF2-40B4-BE49-F238E27FC236}">
                <a16:creationId xmlns:a16="http://schemas.microsoft.com/office/drawing/2014/main" id="{947C3ECF-9260-004A-9736-1ADD1BF273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181" y="1093565"/>
            <a:ext cx="8686975" cy="5416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92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Principal curves?!?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5113383" cy="5862705"/>
          </a:xfrm>
        </p:spPr>
        <p:txBody>
          <a:bodyPr>
            <a:normAutofit/>
          </a:bodyPr>
          <a:lstStyle/>
          <a:p>
            <a:r>
              <a:rPr lang="en-GB" b="1" dirty="0"/>
              <a:t>A principal curve is a </a:t>
            </a:r>
            <a:r>
              <a:rPr lang="en-GB" b="1" u="sng" dirty="0"/>
              <a:t>smooth</a:t>
            </a:r>
            <a:r>
              <a:rPr lang="en-GB" dirty="0"/>
              <a:t>, </a:t>
            </a:r>
            <a:r>
              <a:rPr lang="en-GB" b="1" u="sng" dirty="0"/>
              <a:t>one-dimensional, curve</a:t>
            </a:r>
            <a:r>
              <a:rPr lang="en-GB" b="1" dirty="0"/>
              <a:t> </a:t>
            </a:r>
            <a:r>
              <a:rPr lang="en-GB" dirty="0"/>
              <a:t>that passes through the middle of a high-dimensional data set, providing a </a:t>
            </a:r>
            <a:r>
              <a:rPr lang="en-GB" b="1" u="sng" dirty="0"/>
              <a:t>nonlinear summary of the data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u="sng" dirty="0"/>
              <a:t>CAREFUL: </a:t>
            </a:r>
            <a:br>
              <a:rPr lang="en-GB" b="1" u="sng" dirty="0"/>
            </a:br>
            <a:r>
              <a:rPr lang="en-GB" dirty="0"/>
              <a:t>Once again, don’t get tricked by the 2D visualization… Here, the principal curve is computed from 50 PCs, and subsequently embedded in only 2 PCs.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C3C88-B57E-144B-B7F8-53DD885C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89" y="2103247"/>
            <a:ext cx="5950696" cy="36516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4A41D08-E699-3049-BAF7-76D983F6D930}"/>
              </a:ext>
            </a:extLst>
          </p:cNvPr>
          <p:cNvSpPr/>
          <p:nvPr/>
        </p:nvSpPr>
        <p:spPr>
          <a:xfrm>
            <a:off x="6449438" y="2616740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BC20A4-ACC3-4D4E-AABD-FCDA5C3B46E0}"/>
              </a:ext>
            </a:extLst>
          </p:cNvPr>
          <p:cNvSpPr/>
          <p:nvPr/>
        </p:nvSpPr>
        <p:spPr>
          <a:xfrm>
            <a:off x="6643991" y="3346314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044E7-D0A0-1142-8B2F-977A46BBEF30}"/>
              </a:ext>
            </a:extLst>
          </p:cNvPr>
          <p:cNvSpPr/>
          <p:nvPr/>
        </p:nvSpPr>
        <p:spPr>
          <a:xfrm>
            <a:off x="7188740" y="432880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01131C-0ACB-2A46-A402-C564CE669BDB}"/>
              </a:ext>
            </a:extLst>
          </p:cNvPr>
          <p:cNvSpPr/>
          <p:nvPr/>
        </p:nvSpPr>
        <p:spPr>
          <a:xfrm>
            <a:off x="9163455" y="5019472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DCA75F-9476-A949-B89D-66CC48469F28}"/>
              </a:ext>
            </a:extLst>
          </p:cNvPr>
          <p:cNvSpPr/>
          <p:nvPr/>
        </p:nvSpPr>
        <p:spPr>
          <a:xfrm>
            <a:off x="11060348" y="2918297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E94411-67C6-0640-BB16-4A40B97D62FD}"/>
              </a:ext>
            </a:extLst>
          </p:cNvPr>
          <p:cNvSpPr/>
          <p:nvPr/>
        </p:nvSpPr>
        <p:spPr>
          <a:xfrm>
            <a:off x="9221821" y="4036978"/>
            <a:ext cx="214009" cy="2140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7D949C-D4E2-2241-981B-A8F3E8D0A789}"/>
              </a:ext>
            </a:extLst>
          </p:cNvPr>
          <p:cNvCxnSpPr>
            <a:cxnSpLocks/>
          </p:cNvCxnSpPr>
          <p:nvPr/>
        </p:nvCxnSpPr>
        <p:spPr>
          <a:xfrm>
            <a:off x="6575304" y="2830749"/>
            <a:ext cx="148668" cy="54690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79B34-B360-AC4F-B4A5-EEB64F1A579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801794" y="3552754"/>
            <a:ext cx="418287" cy="80739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FCC9C8-84FD-7F42-94DA-667A585C649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7385454" y="4486609"/>
            <a:ext cx="1778001" cy="639868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B6DA0E-E57B-574D-A08E-B5B42FC4B4DE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9346123" y="3112853"/>
            <a:ext cx="1782320" cy="193796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8F5F49-923D-7344-B519-BD3F12D1D938}"/>
              </a:ext>
            </a:extLst>
          </p:cNvPr>
          <p:cNvCxnSpPr>
            <a:cxnSpLocks/>
          </p:cNvCxnSpPr>
          <p:nvPr/>
        </p:nvCxnSpPr>
        <p:spPr>
          <a:xfrm flipH="1">
            <a:off x="9287757" y="4262872"/>
            <a:ext cx="43228" cy="74296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C2EB00A6-5301-8A49-941E-689723F56566}"/>
              </a:ext>
            </a:extLst>
          </p:cNvPr>
          <p:cNvSpPr/>
          <p:nvPr/>
        </p:nvSpPr>
        <p:spPr>
          <a:xfrm>
            <a:off x="6572680" y="2743200"/>
            <a:ext cx="2868001" cy="2480834"/>
          </a:xfrm>
          <a:custGeom>
            <a:avLst/>
            <a:gdLst>
              <a:gd name="connsiteX0" fmla="*/ 0 w 2868001"/>
              <a:gd name="connsiteY0" fmla="*/ 0 h 2410132"/>
              <a:gd name="connsiteX1" fmla="*/ 185630 w 2868001"/>
              <a:gd name="connsiteY1" fmla="*/ 660018 h 2410132"/>
              <a:gd name="connsiteX2" fmla="*/ 735645 w 2868001"/>
              <a:gd name="connsiteY2" fmla="*/ 1725672 h 2410132"/>
              <a:gd name="connsiteX3" fmla="*/ 2708824 w 2868001"/>
              <a:gd name="connsiteY3" fmla="*/ 2406316 h 2410132"/>
              <a:gd name="connsiteX4" fmla="*/ 2777576 w 2868001"/>
              <a:gd name="connsiteY4" fmla="*/ 1430039 h 2410132"/>
              <a:gd name="connsiteX0" fmla="*/ 0 w 2868001"/>
              <a:gd name="connsiteY0" fmla="*/ 0 h 2489043"/>
              <a:gd name="connsiteX1" fmla="*/ 185630 w 2868001"/>
              <a:gd name="connsiteY1" fmla="*/ 660018 h 2489043"/>
              <a:gd name="connsiteX2" fmla="*/ 735645 w 2868001"/>
              <a:gd name="connsiteY2" fmla="*/ 1725672 h 2489043"/>
              <a:gd name="connsiteX3" fmla="*/ 2708824 w 2868001"/>
              <a:gd name="connsiteY3" fmla="*/ 2406316 h 2489043"/>
              <a:gd name="connsiteX4" fmla="*/ 2777576 w 2868001"/>
              <a:gd name="connsiteY4" fmla="*/ 1430039 h 2489043"/>
              <a:gd name="connsiteX0" fmla="*/ 0 w 2868001"/>
              <a:gd name="connsiteY0" fmla="*/ 0 h 2501232"/>
              <a:gd name="connsiteX1" fmla="*/ 185630 w 2868001"/>
              <a:gd name="connsiteY1" fmla="*/ 660018 h 2501232"/>
              <a:gd name="connsiteX2" fmla="*/ 735645 w 2868001"/>
              <a:gd name="connsiteY2" fmla="*/ 1725672 h 2501232"/>
              <a:gd name="connsiteX3" fmla="*/ 2708824 w 2868001"/>
              <a:gd name="connsiteY3" fmla="*/ 2406316 h 2501232"/>
              <a:gd name="connsiteX4" fmla="*/ 2777576 w 2868001"/>
              <a:gd name="connsiteY4" fmla="*/ 1430039 h 2501232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88150"/>
              <a:gd name="connsiteX1" fmla="*/ 171879 w 2868001"/>
              <a:gd name="connsiteY1" fmla="*/ 728769 h 2488150"/>
              <a:gd name="connsiteX2" fmla="*/ 735645 w 2868001"/>
              <a:gd name="connsiteY2" fmla="*/ 1725672 h 2488150"/>
              <a:gd name="connsiteX3" fmla="*/ 2708824 w 2868001"/>
              <a:gd name="connsiteY3" fmla="*/ 2406316 h 2488150"/>
              <a:gd name="connsiteX4" fmla="*/ 2777576 w 2868001"/>
              <a:gd name="connsiteY4" fmla="*/ 1430039 h 2488150"/>
              <a:gd name="connsiteX0" fmla="*/ 0 w 2868001"/>
              <a:gd name="connsiteY0" fmla="*/ 0 h 2480834"/>
              <a:gd name="connsiteX1" fmla="*/ 171879 w 2868001"/>
              <a:gd name="connsiteY1" fmla="*/ 728769 h 2480834"/>
              <a:gd name="connsiteX2" fmla="*/ 735645 w 2868001"/>
              <a:gd name="connsiteY2" fmla="*/ 1725672 h 2480834"/>
              <a:gd name="connsiteX3" fmla="*/ 2708824 w 2868001"/>
              <a:gd name="connsiteY3" fmla="*/ 2406316 h 2480834"/>
              <a:gd name="connsiteX4" fmla="*/ 2777576 w 2868001"/>
              <a:gd name="connsiteY4" fmla="*/ 1430039 h 248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001" h="2480834">
                <a:moveTo>
                  <a:pt x="0" y="0"/>
                </a:moveTo>
                <a:cubicBezTo>
                  <a:pt x="31511" y="186203"/>
                  <a:pt x="42396" y="344904"/>
                  <a:pt x="171879" y="728769"/>
                </a:cubicBezTo>
                <a:cubicBezTo>
                  <a:pt x="301362" y="1112634"/>
                  <a:pt x="574078" y="1549208"/>
                  <a:pt x="735645" y="1725672"/>
                </a:cubicBezTo>
                <a:cubicBezTo>
                  <a:pt x="897212" y="1902136"/>
                  <a:pt x="1254721" y="2730596"/>
                  <a:pt x="2708824" y="2406316"/>
                </a:cubicBezTo>
                <a:cubicBezTo>
                  <a:pt x="3049146" y="2357044"/>
                  <a:pt x="2730596" y="1718797"/>
                  <a:pt x="2777576" y="1430039"/>
                </a:cubicBezTo>
              </a:path>
            </a:pathLst>
          </a:custGeom>
          <a:noFill/>
          <a:ln w="8255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2687561-29C1-1841-89DD-8D07C1D2B65A}"/>
              </a:ext>
            </a:extLst>
          </p:cNvPr>
          <p:cNvSpPr/>
          <p:nvPr/>
        </p:nvSpPr>
        <p:spPr>
          <a:xfrm>
            <a:off x="6572680" y="2743200"/>
            <a:ext cx="2868001" cy="2480834"/>
          </a:xfrm>
          <a:custGeom>
            <a:avLst/>
            <a:gdLst>
              <a:gd name="connsiteX0" fmla="*/ 0 w 2868001"/>
              <a:gd name="connsiteY0" fmla="*/ 0 h 2410132"/>
              <a:gd name="connsiteX1" fmla="*/ 185630 w 2868001"/>
              <a:gd name="connsiteY1" fmla="*/ 660018 h 2410132"/>
              <a:gd name="connsiteX2" fmla="*/ 735645 w 2868001"/>
              <a:gd name="connsiteY2" fmla="*/ 1725672 h 2410132"/>
              <a:gd name="connsiteX3" fmla="*/ 2708824 w 2868001"/>
              <a:gd name="connsiteY3" fmla="*/ 2406316 h 2410132"/>
              <a:gd name="connsiteX4" fmla="*/ 2777576 w 2868001"/>
              <a:gd name="connsiteY4" fmla="*/ 1430039 h 2410132"/>
              <a:gd name="connsiteX0" fmla="*/ 0 w 2868001"/>
              <a:gd name="connsiteY0" fmla="*/ 0 h 2489043"/>
              <a:gd name="connsiteX1" fmla="*/ 185630 w 2868001"/>
              <a:gd name="connsiteY1" fmla="*/ 660018 h 2489043"/>
              <a:gd name="connsiteX2" fmla="*/ 735645 w 2868001"/>
              <a:gd name="connsiteY2" fmla="*/ 1725672 h 2489043"/>
              <a:gd name="connsiteX3" fmla="*/ 2708824 w 2868001"/>
              <a:gd name="connsiteY3" fmla="*/ 2406316 h 2489043"/>
              <a:gd name="connsiteX4" fmla="*/ 2777576 w 2868001"/>
              <a:gd name="connsiteY4" fmla="*/ 1430039 h 2489043"/>
              <a:gd name="connsiteX0" fmla="*/ 0 w 2868001"/>
              <a:gd name="connsiteY0" fmla="*/ 0 h 2501232"/>
              <a:gd name="connsiteX1" fmla="*/ 185630 w 2868001"/>
              <a:gd name="connsiteY1" fmla="*/ 660018 h 2501232"/>
              <a:gd name="connsiteX2" fmla="*/ 735645 w 2868001"/>
              <a:gd name="connsiteY2" fmla="*/ 1725672 h 2501232"/>
              <a:gd name="connsiteX3" fmla="*/ 2708824 w 2868001"/>
              <a:gd name="connsiteY3" fmla="*/ 2406316 h 2501232"/>
              <a:gd name="connsiteX4" fmla="*/ 2777576 w 2868001"/>
              <a:gd name="connsiteY4" fmla="*/ 1430039 h 2501232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97907"/>
              <a:gd name="connsiteX1" fmla="*/ 185630 w 2868001"/>
              <a:gd name="connsiteY1" fmla="*/ 660018 h 2497907"/>
              <a:gd name="connsiteX2" fmla="*/ 735645 w 2868001"/>
              <a:gd name="connsiteY2" fmla="*/ 1725672 h 2497907"/>
              <a:gd name="connsiteX3" fmla="*/ 2708824 w 2868001"/>
              <a:gd name="connsiteY3" fmla="*/ 2406316 h 2497907"/>
              <a:gd name="connsiteX4" fmla="*/ 2777576 w 2868001"/>
              <a:gd name="connsiteY4" fmla="*/ 1430039 h 2497907"/>
              <a:gd name="connsiteX0" fmla="*/ 0 w 2868001"/>
              <a:gd name="connsiteY0" fmla="*/ 0 h 2488150"/>
              <a:gd name="connsiteX1" fmla="*/ 171879 w 2868001"/>
              <a:gd name="connsiteY1" fmla="*/ 728769 h 2488150"/>
              <a:gd name="connsiteX2" fmla="*/ 735645 w 2868001"/>
              <a:gd name="connsiteY2" fmla="*/ 1725672 h 2488150"/>
              <a:gd name="connsiteX3" fmla="*/ 2708824 w 2868001"/>
              <a:gd name="connsiteY3" fmla="*/ 2406316 h 2488150"/>
              <a:gd name="connsiteX4" fmla="*/ 2777576 w 2868001"/>
              <a:gd name="connsiteY4" fmla="*/ 1430039 h 2488150"/>
              <a:gd name="connsiteX0" fmla="*/ 0 w 2868001"/>
              <a:gd name="connsiteY0" fmla="*/ 0 h 2480834"/>
              <a:gd name="connsiteX1" fmla="*/ 171879 w 2868001"/>
              <a:gd name="connsiteY1" fmla="*/ 728769 h 2480834"/>
              <a:gd name="connsiteX2" fmla="*/ 735645 w 2868001"/>
              <a:gd name="connsiteY2" fmla="*/ 1725672 h 2480834"/>
              <a:gd name="connsiteX3" fmla="*/ 2708824 w 2868001"/>
              <a:gd name="connsiteY3" fmla="*/ 2406316 h 2480834"/>
              <a:gd name="connsiteX4" fmla="*/ 2777576 w 2868001"/>
              <a:gd name="connsiteY4" fmla="*/ 1430039 h 248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8001" h="2480834">
                <a:moveTo>
                  <a:pt x="0" y="0"/>
                </a:moveTo>
                <a:cubicBezTo>
                  <a:pt x="31511" y="186203"/>
                  <a:pt x="42396" y="344904"/>
                  <a:pt x="171879" y="728769"/>
                </a:cubicBezTo>
                <a:cubicBezTo>
                  <a:pt x="301362" y="1112634"/>
                  <a:pt x="574078" y="1549208"/>
                  <a:pt x="735645" y="1725672"/>
                </a:cubicBezTo>
                <a:cubicBezTo>
                  <a:pt x="897212" y="1902136"/>
                  <a:pt x="1254721" y="2730596"/>
                  <a:pt x="2708824" y="2406316"/>
                </a:cubicBezTo>
                <a:cubicBezTo>
                  <a:pt x="3049146" y="2357044"/>
                  <a:pt x="2730596" y="1718797"/>
                  <a:pt x="2777576" y="1430039"/>
                </a:cubicBezTo>
              </a:path>
            </a:pathLst>
          </a:cu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9766983-B1BD-394A-AF0A-14D255F4B42E}"/>
              </a:ext>
            </a:extLst>
          </p:cNvPr>
          <p:cNvSpPr/>
          <p:nvPr/>
        </p:nvSpPr>
        <p:spPr>
          <a:xfrm>
            <a:off x="6496334" y="2722728"/>
            <a:ext cx="4688006" cy="2482139"/>
          </a:xfrm>
          <a:custGeom>
            <a:avLst/>
            <a:gdLst>
              <a:gd name="connsiteX0" fmla="*/ 0 w 4688006"/>
              <a:gd name="connsiteY0" fmla="*/ 0 h 2482139"/>
              <a:gd name="connsiteX1" fmla="*/ 197893 w 4688006"/>
              <a:gd name="connsiteY1" fmla="*/ 784747 h 2482139"/>
              <a:gd name="connsiteX2" fmla="*/ 777923 w 4688006"/>
              <a:gd name="connsiteY2" fmla="*/ 1767385 h 2482139"/>
              <a:gd name="connsiteX3" fmla="*/ 2750024 w 4688006"/>
              <a:gd name="connsiteY3" fmla="*/ 2429302 h 2482139"/>
              <a:gd name="connsiteX4" fmla="*/ 4688006 w 4688006"/>
              <a:gd name="connsiteY4" fmla="*/ 341194 h 2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006" h="2482139">
                <a:moveTo>
                  <a:pt x="0" y="0"/>
                </a:moveTo>
                <a:cubicBezTo>
                  <a:pt x="34119" y="245091"/>
                  <a:pt x="68239" y="490183"/>
                  <a:pt x="197893" y="784747"/>
                </a:cubicBezTo>
                <a:cubicBezTo>
                  <a:pt x="327547" y="1079311"/>
                  <a:pt x="352568" y="1493293"/>
                  <a:pt x="777923" y="1767385"/>
                </a:cubicBezTo>
                <a:cubicBezTo>
                  <a:pt x="1203278" y="2041477"/>
                  <a:pt x="2098343" y="2667001"/>
                  <a:pt x="2750024" y="2429302"/>
                </a:cubicBezTo>
                <a:cubicBezTo>
                  <a:pt x="3401705" y="2191603"/>
                  <a:pt x="4443484" y="785884"/>
                  <a:pt x="4688006" y="341194"/>
                </a:cubicBezTo>
              </a:path>
            </a:pathLst>
          </a:custGeom>
          <a:noFill/>
          <a:ln w="73025">
            <a:solidFill>
              <a:schemeClr val="bg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4B2A03-B2DD-9546-8D4E-371026BE0C56}"/>
              </a:ext>
            </a:extLst>
          </p:cNvPr>
          <p:cNvSpPr/>
          <p:nvPr/>
        </p:nvSpPr>
        <p:spPr>
          <a:xfrm>
            <a:off x="6503158" y="2722728"/>
            <a:ext cx="4688006" cy="2482139"/>
          </a:xfrm>
          <a:custGeom>
            <a:avLst/>
            <a:gdLst>
              <a:gd name="connsiteX0" fmla="*/ 0 w 4688006"/>
              <a:gd name="connsiteY0" fmla="*/ 0 h 2482139"/>
              <a:gd name="connsiteX1" fmla="*/ 197893 w 4688006"/>
              <a:gd name="connsiteY1" fmla="*/ 784747 h 2482139"/>
              <a:gd name="connsiteX2" fmla="*/ 777923 w 4688006"/>
              <a:gd name="connsiteY2" fmla="*/ 1767385 h 2482139"/>
              <a:gd name="connsiteX3" fmla="*/ 2750024 w 4688006"/>
              <a:gd name="connsiteY3" fmla="*/ 2429302 h 2482139"/>
              <a:gd name="connsiteX4" fmla="*/ 4688006 w 4688006"/>
              <a:gd name="connsiteY4" fmla="*/ 341194 h 2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006" h="2482139">
                <a:moveTo>
                  <a:pt x="0" y="0"/>
                </a:moveTo>
                <a:cubicBezTo>
                  <a:pt x="34119" y="245091"/>
                  <a:pt x="68239" y="490183"/>
                  <a:pt x="197893" y="784747"/>
                </a:cubicBezTo>
                <a:cubicBezTo>
                  <a:pt x="327547" y="1079311"/>
                  <a:pt x="352568" y="1493293"/>
                  <a:pt x="777923" y="1767385"/>
                </a:cubicBezTo>
                <a:cubicBezTo>
                  <a:pt x="1203278" y="2041477"/>
                  <a:pt x="2098343" y="2667001"/>
                  <a:pt x="2750024" y="2429302"/>
                </a:cubicBezTo>
                <a:cubicBezTo>
                  <a:pt x="3401705" y="2191603"/>
                  <a:pt x="4443484" y="785884"/>
                  <a:pt x="4688006" y="341194"/>
                </a:cubicBezTo>
              </a:path>
            </a:pathLst>
          </a:cu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5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clustering quality matters for trajectory inference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1" y="873761"/>
            <a:ext cx="3724846" cy="5862705"/>
          </a:xfrm>
        </p:spPr>
        <p:txBody>
          <a:bodyPr>
            <a:normAutofit/>
          </a:bodyPr>
          <a:lstStyle/>
          <a:p>
            <a:pPr marL="9525" indent="-9525"/>
            <a:r>
              <a:rPr lang="en-GB" dirty="0"/>
              <a:t>The MST is built from cluster centroids. If clustering changes, the MST will change and the fitted principal curves too. </a:t>
            </a:r>
          </a:p>
          <a:p>
            <a:pPr marL="9525" indent="-9525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C3C88-B57E-144B-B7F8-53DD885C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607" y="1197921"/>
            <a:ext cx="3402786" cy="20881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4A41D08-E699-3049-BAF7-76D983F6D930}"/>
              </a:ext>
            </a:extLst>
          </p:cNvPr>
          <p:cNvSpPr/>
          <p:nvPr/>
        </p:nvSpPr>
        <p:spPr>
          <a:xfrm>
            <a:off x="4762779" y="1491552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BC20A4-ACC3-4D4E-AABD-FCDA5C3B46E0}"/>
              </a:ext>
            </a:extLst>
          </p:cNvPr>
          <p:cNvSpPr/>
          <p:nvPr/>
        </p:nvSpPr>
        <p:spPr>
          <a:xfrm>
            <a:off x="4874030" y="1908744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044E7-D0A0-1142-8B2F-977A46BBEF30}"/>
              </a:ext>
            </a:extLst>
          </p:cNvPr>
          <p:cNvSpPr/>
          <p:nvPr/>
        </p:nvSpPr>
        <p:spPr>
          <a:xfrm>
            <a:off x="5185534" y="2470563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01131C-0ACB-2A46-A402-C564CE669BDB}"/>
              </a:ext>
            </a:extLst>
          </p:cNvPr>
          <p:cNvSpPr/>
          <p:nvPr/>
        </p:nvSpPr>
        <p:spPr>
          <a:xfrm>
            <a:off x="6314735" y="2865506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DCA75F-9476-A949-B89D-66CC48469F28}"/>
              </a:ext>
            </a:extLst>
          </p:cNvPr>
          <p:cNvSpPr/>
          <p:nvPr/>
        </p:nvSpPr>
        <p:spPr>
          <a:xfrm>
            <a:off x="7399435" y="1663991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E94411-67C6-0640-BB16-4A40B97D62FD}"/>
              </a:ext>
            </a:extLst>
          </p:cNvPr>
          <p:cNvSpPr/>
          <p:nvPr/>
        </p:nvSpPr>
        <p:spPr>
          <a:xfrm>
            <a:off x="6348111" y="2303686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7D949C-D4E2-2241-981B-A8F3E8D0A789}"/>
              </a:ext>
            </a:extLst>
          </p:cNvPr>
          <p:cNvCxnSpPr>
            <a:cxnSpLocks/>
          </p:cNvCxnSpPr>
          <p:nvPr/>
        </p:nvCxnSpPr>
        <p:spPr>
          <a:xfrm>
            <a:off x="4834753" y="1613928"/>
            <a:ext cx="85013" cy="312737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79B34-B360-AC4F-B4A5-EEB64F1A579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964267" y="2026792"/>
            <a:ext cx="239189" cy="461693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FCC9C8-84FD-7F42-94DA-667A585C649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5298021" y="2560799"/>
            <a:ext cx="1016714" cy="36589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B6DA0E-E57B-574D-A08E-B5B42FC4B4DE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6419190" y="1775244"/>
            <a:ext cx="1019184" cy="1108184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8F5F49-923D-7344-B519-BD3F12D1D938}"/>
              </a:ext>
            </a:extLst>
          </p:cNvPr>
          <p:cNvCxnSpPr>
            <a:cxnSpLocks/>
          </p:cNvCxnSpPr>
          <p:nvPr/>
        </p:nvCxnSpPr>
        <p:spPr>
          <a:xfrm flipH="1">
            <a:off x="6385815" y="2432859"/>
            <a:ext cx="24719" cy="424852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0F8E30-5487-DD4F-9FDE-B6411A5F578A}"/>
              </a:ext>
            </a:extLst>
          </p:cNvPr>
          <p:cNvGrpSpPr/>
          <p:nvPr/>
        </p:nvGrpSpPr>
        <p:grpSpPr>
          <a:xfrm>
            <a:off x="8176898" y="1197921"/>
            <a:ext cx="3402786" cy="2088133"/>
            <a:chOff x="5805589" y="873761"/>
            <a:chExt cx="5950696" cy="36516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4BE34C-FA08-C048-AC33-2538D295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5589" y="873761"/>
              <a:ext cx="5950696" cy="365166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99DB4B8-2120-6947-8B90-8662B8B970D5}"/>
                </a:ext>
              </a:extLst>
            </p:cNvPr>
            <p:cNvSpPr/>
            <p:nvPr/>
          </p:nvSpPr>
          <p:spPr>
            <a:xfrm>
              <a:off x="6449438" y="1387254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93EDEE-E0DE-CA46-B766-8731A80EA02D}"/>
                </a:ext>
              </a:extLst>
            </p:cNvPr>
            <p:cNvSpPr/>
            <p:nvPr/>
          </p:nvSpPr>
          <p:spPr>
            <a:xfrm>
              <a:off x="6643991" y="2116828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22C097-71E9-2845-829E-E28E0203B704}"/>
                </a:ext>
              </a:extLst>
            </p:cNvPr>
            <p:cNvSpPr/>
            <p:nvPr/>
          </p:nvSpPr>
          <p:spPr>
            <a:xfrm>
              <a:off x="7188740" y="3099322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1F2A39-6A77-7F49-87AC-A424E90E495C}"/>
                </a:ext>
              </a:extLst>
            </p:cNvPr>
            <p:cNvSpPr/>
            <p:nvPr/>
          </p:nvSpPr>
          <p:spPr>
            <a:xfrm>
              <a:off x="9163455" y="3789986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0B7034F-2B66-7A47-98FB-DB44EC366C4F}"/>
                </a:ext>
              </a:extLst>
            </p:cNvPr>
            <p:cNvSpPr/>
            <p:nvPr/>
          </p:nvSpPr>
          <p:spPr>
            <a:xfrm>
              <a:off x="11060348" y="1688811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B384B-7B6E-F148-ADD7-FEBB73997BBC}"/>
                </a:ext>
              </a:extLst>
            </p:cNvPr>
            <p:cNvSpPr/>
            <p:nvPr/>
          </p:nvSpPr>
          <p:spPr>
            <a:xfrm>
              <a:off x="9221821" y="2807492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778258-D86C-E643-9984-0C256CCC3D78}"/>
                </a:ext>
              </a:extLst>
            </p:cNvPr>
            <p:cNvCxnSpPr>
              <a:cxnSpLocks/>
            </p:cNvCxnSpPr>
            <p:nvPr/>
          </p:nvCxnSpPr>
          <p:spPr>
            <a:xfrm>
              <a:off x="6575304" y="1601263"/>
              <a:ext cx="148668" cy="546906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36A732-A300-3740-95F1-95AC18BE2530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6801794" y="2323268"/>
              <a:ext cx="418287" cy="807395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AB6C78-E705-B042-B344-74822A492395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7385454" y="3257123"/>
              <a:ext cx="1778001" cy="639868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AD0A1C-52AC-0A41-9B89-4AA043DF635A}"/>
                </a:ext>
              </a:extLst>
            </p:cNvPr>
            <p:cNvCxnSpPr>
              <a:cxnSpLocks/>
              <a:stCxn id="29" idx="7"/>
            </p:cNvCxnSpPr>
            <p:nvPr/>
          </p:nvCxnSpPr>
          <p:spPr>
            <a:xfrm flipV="1">
              <a:off x="9346123" y="1883367"/>
              <a:ext cx="1782320" cy="193796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478F37-8A3C-B841-AE5B-7819DC116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7757" y="3033386"/>
              <a:ext cx="43228" cy="742969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8E12676-8998-FE43-A936-5F079329636F}"/>
                </a:ext>
              </a:extLst>
            </p:cNvPr>
            <p:cNvSpPr/>
            <p:nvPr/>
          </p:nvSpPr>
          <p:spPr>
            <a:xfrm>
              <a:off x="6572680" y="1513714"/>
              <a:ext cx="2868001" cy="2480834"/>
            </a:xfrm>
            <a:custGeom>
              <a:avLst/>
              <a:gdLst>
                <a:gd name="connsiteX0" fmla="*/ 0 w 2868001"/>
                <a:gd name="connsiteY0" fmla="*/ 0 h 2410132"/>
                <a:gd name="connsiteX1" fmla="*/ 185630 w 2868001"/>
                <a:gd name="connsiteY1" fmla="*/ 660018 h 2410132"/>
                <a:gd name="connsiteX2" fmla="*/ 735645 w 2868001"/>
                <a:gd name="connsiteY2" fmla="*/ 1725672 h 2410132"/>
                <a:gd name="connsiteX3" fmla="*/ 2708824 w 2868001"/>
                <a:gd name="connsiteY3" fmla="*/ 2406316 h 2410132"/>
                <a:gd name="connsiteX4" fmla="*/ 2777576 w 2868001"/>
                <a:gd name="connsiteY4" fmla="*/ 1430039 h 2410132"/>
                <a:gd name="connsiteX0" fmla="*/ 0 w 2868001"/>
                <a:gd name="connsiteY0" fmla="*/ 0 h 2489043"/>
                <a:gd name="connsiteX1" fmla="*/ 185630 w 2868001"/>
                <a:gd name="connsiteY1" fmla="*/ 660018 h 2489043"/>
                <a:gd name="connsiteX2" fmla="*/ 735645 w 2868001"/>
                <a:gd name="connsiteY2" fmla="*/ 1725672 h 2489043"/>
                <a:gd name="connsiteX3" fmla="*/ 2708824 w 2868001"/>
                <a:gd name="connsiteY3" fmla="*/ 2406316 h 2489043"/>
                <a:gd name="connsiteX4" fmla="*/ 2777576 w 2868001"/>
                <a:gd name="connsiteY4" fmla="*/ 1430039 h 2489043"/>
                <a:gd name="connsiteX0" fmla="*/ 0 w 2868001"/>
                <a:gd name="connsiteY0" fmla="*/ 0 h 2501232"/>
                <a:gd name="connsiteX1" fmla="*/ 185630 w 2868001"/>
                <a:gd name="connsiteY1" fmla="*/ 660018 h 2501232"/>
                <a:gd name="connsiteX2" fmla="*/ 735645 w 2868001"/>
                <a:gd name="connsiteY2" fmla="*/ 1725672 h 2501232"/>
                <a:gd name="connsiteX3" fmla="*/ 2708824 w 2868001"/>
                <a:gd name="connsiteY3" fmla="*/ 2406316 h 2501232"/>
                <a:gd name="connsiteX4" fmla="*/ 2777576 w 2868001"/>
                <a:gd name="connsiteY4" fmla="*/ 1430039 h 2501232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88150"/>
                <a:gd name="connsiteX1" fmla="*/ 171879 w 2868001"/>
                <a:gd name="connsiteY1" fmla="*/ 728769 h 2488150"/>
                <a:gd name="connsiteX2" fmla="*/ 735645 w 2868001"/>
                <a:gd name="connsiteY2" fmla="*/ 1725672 h 2488150"/>
                <a:gd name="connsiteX3" fmla="*/ 2708824 w 2868001"/>
                <a:gd name="connsiteY3" fmla="*/ 2406316 h 2488150"/>
                <a:gd name="connsiteX4" fmla="*/ 2777576 w 2868001"/>
                <a:gd name="connsiteY4" fmla="*/ 1430039 h 2488150"/>
                <a:gd name="connsiteX0" fmla="*/ 0 w 2868001"/>
                <a:gd name="connsiteY0" fmla="*/ 0 h 2480834"/>
                <a:gd name="connsiteX1" fmla="*/ 171879 w 2868001"/>
                <a:gd name="connsiteY1" fmla="*/ 728769 h 2480834"/>
                <a:gd name="connsiteX2" fmla="*/ 735645 w 2868001"/>
                <a:gd name="connsiteY2" fmla="*/ 1725672 h 2480834"/>
                <a:gd name="connsiteX3" fmla="*/ 2708824 w 2868001"/>
                <a:gd name="connsiteY3" fmla="*/ 2406316 h 2480834"/>
                <a:gd name="connsiteX4" fmla="*/ 2777576 w 2868001"/>
                <a:gd name="connsiteY4" fmla="*/ 1430039 h 24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8001" h="2480834">
                  <a:moveTo>
                    <a:pt x="0" y="0"/>
                  </a:moveTo>
                  <a:cubicBezTo>
                    <a:pt x="31511" y="186203"/>
                    <a:pt x="42396" y="344904"/>
                    <a:pt x="171879" y="728769"/>
                  </a:cubicBezTo>
                  <a:cubicBezTo>
                    <a:pt x="301362" y="1112634"/>
                    <a:pt x="574078" y="1549208"/>
                    <a:pt x="735645" y="1725672"/>
                  </a:cubicBezTo>
                  <a:cubicBezTo>
                    <a:pt x="897212" y="1902136"/>
                    <a:pt x="1254721" y="2730596"/>
                    <a:pt x="2708824" y="2406316"/>
                  </a:cubicBezTo>
                  <a:cubicBezTo>
                    <a:pt x="3049146" y="2357044"/>
                    <a:pt x="2730596" y="1718797"/>
                    <a:pt x="2777576" y="1430039"/>
                  </a:cubicBezTo>
                </a:path>
              </a:pathLst>
            </a:custGeom>
            <a:noFill/>
            <a:ln w="82550">
              <a:solidFill>
                <a:schemeClr val="bg1">
                  <a:alpha val="5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208FBD9-8448-2540-9802-7F0C353181F9}"/>
                </a:ext>
              </a:extLst>
            </p:cNvPr>
            <p:cNvSpPr/>
            <p:nvPr/>
          </p:nvSpPr>
          <p:spPr>
            <a:xfrm>
              <a:off x="6572680" y="1513714"/>
              <a:ext cx="2868001" cy="2480834"/>
            </a:xfrm>
            <a:custGeom>
              <a:avLst/>
              <a:gdLst>
                <a:gd name="connsiteX0" fmla="*/ 0 w 2868001"/>
                <a:gd name="connsiteY0" fmla="*/ 0 h 2410132"/>
                <a:gd name="connsiteX1" fmla="*/ 185630 w 2868001"/>
                <a:gd name="connsiteY1" fmla="*/ 660018 h 2410132"/>
                <a:gd name="connsiteX2" fmla="*/ 735645 w 2868001"/>
                <a:gd name="connsiteY2" fmla="*/ 1725672 h 2410132"/>
                <a:gd name="connsiteX3" fmla="*/ 2708824 w 2868001"/>
                <a:gd name="connsiteY3" fmla="*/ 2406316 h 2410132"/>
                <a:gd name="connsiteX4" fmla="*/ 2777576 w 2868001"/>
                <a:gd name="connsiteY4" fmla="*/ 1430039 h 2410132"/>
                <a:gd name="connsiteX0" fmla="*/ 0 w 2868001"/>
                <a:gd name="connsiteY0" fmla="*/ 0 h 2489043"/>
                <a:gd name="connsiteX1" fmla="*/ 185630 w 2868001"/>
                <a:gd name="connsiteY1" fmla="*/ 660018 h 2489043"/>
                <a:gd name="connsiteX2" fmla="*/ 735645 w 2868001"/>
                <a:gd name="connsiteY2" fmla="*/ 1725672 h 2489043"/>
                <a:gd name="connsiteX3" fmla="*/ 2708824 w 2868001"/>
                <a:gd name="connsiteY3" fmla="*/ 2406316 h 2489043"/>
                <a:gd name="connsiteX4" fmla="*/ 2777576 w 2868001"/>
                <a:gd name="connsiteY4" fmla="*/ 1430039 h 2489043"/>
                <a:gd name="connsiteX0" fmla="*/ 0 w 2868001"/>
                <a:gd name="connsiteY0" fmla="*/ 0 h 2501232"/>
                <a:gd name="connsiteX1" fmla="*/ 185630 w 2868001"/>
                <a:gd name="connsiteY1" fmla="*/ 660018 h 2501232"/>
                <a:gd name="connsiteX2" fmla="*/ 735645 w 2868001"/>
                <a:gd name="connsiteY2" fmla="*/ 1725672 h 2501232"/>
                <a:gd name="connsiteX3" fmla="*/ 2708824 w 2868001"/>
                <a:gd name="connsiteY3" fmla="*/ 2406316 h 2501232"/>
                <a:gd name="connsiteX4" fmla="*/ 2777576 w 2868001"/>
                <a:gd name="connsiteY4" fmla="*/ 1430039 h 2501232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88150"/>
                <a:gd name="connsiteX1" fmla="*/ 171879 w 2868001"/>
                <a:gd name="connsiteY1" fmla="*/ 728769 h 2488150"/>
                <a:gd name="connsiteX2" fmla="*/ 735645 w 2868001"/>
                <a:gd name="connsiteY2" fmla="*/ 1725672 h 2488150"/>
                <a:gd name="connsiteX3" fmla="*/ 2708824 w 2868001"/>
                <a:gd name="connsiteY3" fmla="*/ 2406316 h 2488150"/>
                <a:gd name="connsiteX4" fmla="*/ 2777576 w 2868001"/>
                <a:gd name="connsiteY4" fmla="*/ 1430039 h 2488150"/>
                <a:gd name="connsiteX0" fmla="*/ 0 w 2868001"/>
                <a:gd name="connsiteY0" fmla="*/ 0 h 2480834"/>
                <a:gd name="connsiteX1" fmla="*/ 171879 w 2868001"/>
                <a:gd name="connsiteY1" fmla="*/ 728769 h 2480834"/>
                <a:gd name="connsiteX2" fmla="*/ 735645 w 2868001"/>
                <a:gd name="connsiteY2" fmla="*/ 1725672 h 2480834"/>
                <a:gd name="connsiteX3" fmla="*/ 2708824 w 2868001"/>
                <a:gd name="connsiteY3" fmla="*/ 2406316 h 2480834"/>
                <a:gd name="connsiteX4" fmla="*/ 2777576 w 2868001"/>
                <a:gd name="connsiteY4" fmla="*/ 1430039 h 24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8001" h="2480834">
                  <a:moveTo>
                    <a:pt x="0" y="0"/>
                  </a:moveTo>
                  <a:cubicBezTo>
                    <a:pt x="31511" y="186203"/>
                    <a:pt x="42396" y="344904"/>
                    <a:pt x="171879" y="728769"/>
                  </a:cubicBezTo>
                  <a:cubicBezTo>
                    <a:pt x="301362" y="1112634"/>
                    <a:pt x="574078" y="1549208"/>
                    <a:pt x="735645" y="1725672"/>
                  </a:cubicBezTo>
                  <a:cubicBezTo>
                    <a:pt x="897212" y="1902136"/>
                    <a:pt x="1254721" y="2730596"/>
                    <a:pt x="2708824" y="2406316"/>
                  </a:cubicBezTo>
                  <a:cubicBezTo>
                    <a:pt x="3049146" y="2357044"/>
                    <a:pt x="2730596" y="1718797"/>
                    <a:pt x="2777576" y="1430039"/>
                  </a:cubicBezTo>
                </a:path>
              </a:pathLst>
            </a:custGeom>
            <a:noFill/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1523829-D390-8D49-B7CD-F963D864DF3C}"/>
                </a:ext>
              </a:extLst>
            </p:cNvPr>
            <p:cNvSpPr/>
            <p:nvPr/>
          </p:nvSpPr>
          <p:spPr>
            <a:xfrm>
              <a:off x="6496334" y="1493242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73025">
              <a:solidFill>
                <a:schemeClr val="bg1">
                  <a:alpha val="6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CED88E3-DAAE-E742-89CC-B33F81E8E535}"/>
                </a:ext>
              </a:extLst>
            </p:cNvPr>
            <p:cNvSpPr/>
            <p:nvPr/>
          </p:nvSpPr>
          <p:spPr>
            <a:xfrm>
              <a:off x="6503158" y="1493242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76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Why clustering quality matters for trajectory inference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1" y="873761"/>
            <a:ext cx="3724846" cy="5862705"/>
          </a:xfrm>
        </p:spPr>
        <p:txBody>
          <a:bodyPr>
            <a:normAutofit/>
          </a:bodyPr>
          <a:lstStyle/>
          <a:p>
            <a:pPr marL="9525" indent="-9525"/>
            <a:r>
              <a:rPr lang="en-GB" dirty="0"/>
              <a:t>The MST is built from cluster centroids. If clustering changes, the MST will change and the fitted principal curves too. </a:t>
            </a:r>
          </a:p>
          <a:p>
            <a:pPr marL="9525" indent="-9525"/>
            <a:endParaRPr lang="en-GB" dirty="0"/>
          </a:p>
          <a:p>
            <a:pPr marL="9525" indent="-9525"/>
            <a:r>
              <a:rPr lang="en-GB" b="1" dirty="0">
                <a:solidFill>
                  <a:srgbClr val="C00000"/>
                </a:solidFill>
              </a:rPr>
              <a:t>Only perform TI once you are confident your clusters represent a biologically relevant cell population.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C3C88-B57E-144B-B7F8-53DD885C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607" y="1197921"/>
            <a:ext cx="3402786" cy="20881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4A41D08-E699-3049-BAF7-76D983F6D930}"/>
              </a:ext>
            </a:extLst>
          </p:cNvPr>
          <p:cNvSpPr/>
          <p:nvPr/>
        </p:nvSpPr>
        <p:spPr>
          <a:xfrm>
            <a:off x="4762779" y="1491552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BC20A4-ACC3-4D4E-AABD-FCDA5C3B46E0}"/>
              </a:ext>
            </a:extLst>
          </p:cNvPr>
          <p:cNvSpPr/>
          <p:nvPr/>
        </p:nvSpPr>
        <p:spPr>
          <a:xfrm>
            <a:off x="4874030" y="1908744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044E7-D0A0-1142-8B2F-977A46BBEF30}"/>
              </a:ext>
            </a:extLst>
          </p:cNvPr>
          <p:cNvSpPr/>
          <p:nvPr/>
        </p:nvSpPr>
        <p:spPr>
          <a:xfrm>
            <a:off x="5185534" y="2470563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01131C-0ACB-2A46-A402-C564CE669BDB}"/>
              </a:ext>
            </a:extLst>
          </p:cNvPr>
          <p:cNvSpPr/>
          <p:nvPr/>
        </p:nvSpPr>
        <p:spPr>
          <a:xfrm>
            <a:off x="6314735" y="2865506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DCA75F-9476-A949-B89D-66CC48469F28}"/>
              </a:ext>
            </a:extLst>
          </p:cNvPr>
          <p:cNvSpPr/>
          <p:nvPr/>
        </p:nvSpPr>
        <p:spPr>
          <a:xfrm>
            <a:off x="7399435" y="1663991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E94411-67C6-0640-BB16-4A40B97D62FD}"/>
              </a:ext>
            </a:extLst>
          </p:cNvPr>
          <p:cNvSpPr/>
          <p:nvPr/>
        </p:nvSpPr>
        <p:spPr>
          <a:xfrm>
            <a:off x="6348111" y="2303686"/>
            <a:ext cx="122377" cy="1223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7D949C-D4E2-2241-981B-A8F3E8D0A789}"/>
              </a:ext>
            </a:extLst>
          </p:cNvPr>
          <p:cNvCxnSpPr>
            <a:cxnSpLocks/>
          </p:cNvCxnSpPr>
          <p:nvPr/>
        </p:nvCxnSpPr>
        <p:spPr>
          <a:xfrm>
            <a:off x="4834753" y="1613928"/>
            <a:ext cx="85013" cy="312737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279B34-B360-AC4F-B4A5-EEB64F1A579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964267" y="2026792"/>
            <a:ext cx="239189" cy="461693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FCC9C8-84FD-7F42-94DA-667A585C649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5298021" y="2560799"/>
            <a:ext cx="1016714" cy="36589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B6DA0E-E57B-574D-A08E-B5B42FC4B4DE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6419190" y="1775244"/>
            <a:ext cx="1019184" cy="1108184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8F5F49-923D-7344-B519-BD3F12D1D938}"/>
              </a:ext>
            </a:extLst>
          </p:cNvPr>
          <p:cNvCxnSpPr>
            <a:cxnSpLocks/>
          </p:cNvCxnSpPr>
          <p:nvPr/>
        </p:nvCxnSpPr>
        <p:spPr>
          <a:xfrm flipH="1">
            <a:off x="6385815" y="2432859"/>
            <a:ext cx="24719" cy="424852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0F8E30-5487-DD4F-9FDE-B6411A5F578A}"/>
              </a:ext>
            </a:extLst>
          </p:cNvPr>
          <p:cNvGrpSpPr/>
          <p:nvPr/>
        </p:nvGrpSpPr>
        <p:grpSpPr>
          <a:xfrm>
            <a:off x="8176898" y="1197921"/>
            <a:ext cx="3402786" cy="2088133"/>
            <a:chOff x="5805589" y="873761"/>
            <a:chExt cx="5950696" cy="36516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4BE34C-FA08-C048-AC33-2538D295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5589" y="873761"/>
              <a:ext cx="5950696" cy="3651668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99DB4B8-2120-6947-8B90-8662B8B970D5}"/>
                </a:ext>
              </a:extLst>
            </p:cNvPr>
            <p:cNvSpPr/>
            <p:nvPr/>
          </p:nvSpPr>
          <p:spPr>
            <a:xfrm>
              <a:off x="6449438" y="1387254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93EDEE-E0DE-CA46-B766-8731A80EA02D}"/>
                </a:ext>
              </a:extLst>
            </p:cNvPr>
            <p:cNvSpPr/>
            <p:nvPr/>
          </p:nvSpPr>
          <p:spPr>
            <a:xfrm>
              <a:off x="6643991" y="2116828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22C097-71E9-2845-829E-E28E0203B704}"/>
                </a:ext>
              </a:extLst>
            </p:cNvPr>
            <p:cNvSpPr/>
            <p:nvPr/>
          </p:nvSpPr>
          <p:spPr>
            <a:xfrm>
              <a:off x="7188740" y="3099322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1F2A39-6A77-7F49-87AC-A424E90E495C}"/>
                </a:ext>
              </a:extLst>
            </p:cNvPr>
            <p:cNvSpPr/>
            <p:nvPr/>
          </p:nvSpPr>
          <p:spPr>
            <a:xfrm>
              <a:off x="9163455" y="3789986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0B7034F-2B66-7A47-98FB-DB44EC366C4F}"/>
                </a:ext>
              </a:extLst>
            </p:cNvPr>
            <p:cNvSpPr/>
            <p:nvPr/>
          </p:nvSpPr>
          <p:spPr>
            <a:xfrm>
              <a:off x="11060348" y="1688811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9B384B-7B6E-F148-ADD7-FEBB73997BBC}"/>
                </a:ext>
              </a:extLst>
            </p:cNvPr>
            <p:cNvSpPr/>
            <p:nvPr/>
          </p:nvSpPr>
          <p:spPr>
            <a:xfrm>
              <a:off x="9221821" y="2807492"/>
              <a:ext cx="214009" cy="21400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778258-D86C-E643-9984-0C256CCC3D78}"/>
                </a:ext>
              </a:extLst>
            </p:cNvPr>
            <p:cNvCxnSpPr>
              <a:cxnSpLocks/>
            </p:cNvCxnSpPr>
            <p:nvPr/>
          </p:nvCxnSpPr>
          <p:spPr>
            <a:xfrm>
              <a:off x="6575304" y="1601263"/>
              <a:ext cx="148668" cy="546906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36A732-A300-3740-95F1-95AC18BE2530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6801794" y="2323268"/>
              <a:ext cx="418287" cy="807395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3AB6C78-E705-B042-B344-74822A492395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7385454" y="3257123"/>
              <a:ext cx="1778001" cy="639868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AD0A1C-52AC-0A41-9B89-4AA043DF635A}"/>
                </a:ext>
              </a:extLst>
            </p:cNvPr>
            <p:cNvCxnSpPr>
              <a:cxnSpLocks/>
              <a:stCxn id="29" idx="7"/>
            </p:cNvCxnSpPr>
            <p:nvPr/>
          </p:nvCxnSpPr>
          <p:spPr>
            <a:xfrm flipV="1">
              <a:off x="9346123" y="1883367"/>
              <a:ext cx="1782320" cy="1937960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478F37-8A3C-B841-AE5B-7819DC116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7757" y="3033386"/>
              <a:ext cx="43228" cy="742969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8E12676-8998-FE43-A936-5F079329636F}"/>
                </a:ext>
              </a:extLst>
            </p:cNvPr>
            <p:cNvSpPr/>
            <p:nvPr/>
          </p:nvSpPr>
          <p:spPr>
            <a:xfrm>
              <a:off x="6572680" y="1513714"/>
              <a:ext cx="2868001" cy="2480834"/>
            </a:xfrm>
            <a:custGeom>
              <a:avLst/>
              <a:gdLst>
                <a:gd name="connsiteX0" fmla="*/ 0 w 2868001"/>
                <a:gd name="connsiteY0" fmla="*/ 0 h 2410132"/>
                <a:gd name="connsiteX1" fmla="*/ 185630 w 2868001"/>
                <a:gd name="connsiteY1" fmla="*/ 660018 h 2410132"/>
                <a:gd name="connsiteX2" fmla="*/ 735645 w 2868001"/>
                <a:gd name="connsiteY2" fmla="*/ 1725672 h 2410132"/>
                <a:gd name="connsiteX3" fmla="*/ 2708824 w 2868001"/>
                <a:gd name="connsiteY3" fmla="*/ 2406316 h 2410132"/>
                <a:gd name="connsiteX4" fmla="*/ 2777576 w 2868001"/>
                <a:gd name="connsiteY4" fmla="*/ 1430039 h 2410132"/>
                <a:gd name="connsiteX0" fmla="*/ 0 w 2868001"/>
                <a:gd name="connsiteY0" fmla="*/ 0 h 2489043"/>
                <a:gd name="connsiteX1" fmla="*/ 185630 w 2868001"/>
                <a:gd name="connsiteY1" fmla="*/ 660018 h 2489043"/>
                <a:gd name="connsiteX2" fmla="*/ 735645 w 2868001"/>
                <a:gd name="connsiteY2" fmla="*/ 1725672 h 2489043"/>
                <a:gd name="connsiteX3" fmla="*/ 2708824 w 2868001"/>
                <a:gd name="connsiteY3" fmla="*/ 2406316 h 2489043"/>
                <a:gd name="connsiteX4" fmla="*/ 2777576 w 2868001"/>
                <a:gd name="connsiteY4" fmla="*/ 1430039 h 2489043"/>
                <a:gd name="connsiteX0" fmla="*/ 0 w 2868001"/>
                <a:gd name="connsiteY0" fmla="*/ 0 h 2501232"/>
                <a:gd name="connsiteX1" fmla="*/ 185630 w 2868001"/>
                <a:gd name="connsiteY1" fmla="*/ 660018 h 2501232"/>
                <a:gd name="connsiteX2" fmla="*/ 735645 w 2868001"/>
                <a:gd name="connsiteY2" fmla="*/ 1725672 h 2501232"/>
                <a:gd name="connsiteX3" fmla="*/ 2708824 w 2868001"/>
                <a:gd name="connsiteY3" fmla="*/ 2406316 h 2501232"/>
                <a:gd name="connsiteX4" fmla="*/ 2777576 w 2868001"/>
                <a:gd name="connsiteY4" fmla="*/ 1430039 h 2501232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88150"/>
                <a:gd name="connsiteX1" fmla="*/ 171879 w 2868001"/>
                <a:gd name="connsiteY1" fmla="*/ 728769 h 2488150"/>
                <a:gd name="connsiteX2" fmla="*/ 735645 w 2868001"/>
                <a:gd name="connsiteY2" fmla="*/ 1725672 h 2488150"/>
                <a:gd name="connsiteX3" fmla="*/ 2708824 w 2868001"/>
                <a:gd name="connsiteY3" fmla="*/ 2406316 h 2488150"/>
                <a:gd name="connsiteX4" fmla="*/ 2777576 w 2868001"/>
                <a:gd name="connsiteY4" fmla="*/ 1430039 h 2488150"/>
                <a:gd name="connsiteX0" fmla="*/ 0 w 2868001"/>
                <a:gd name="connsiteY0" fmla="*/ 0 h 2480834"/>
                <a:gd name="connsiteX1" fmla="*/ 171879 w 2868001"/>
                <a:gd name="connsiteY1" fmla="*/ 728769 h 2480834"/>
                <a:gd name="connsiteX2" fmla="*/ 735645 w 2868001"/>
                <a:gd name="connsiteY2" fmla="*/ 1725672 h 2480834"/>
                <a:gd name="connsiteX3" fmla="*/ 2708824 w 2868001"/>
                <a:gd name="connsiteY3" fmla="*/ 2406316 h 2480834"/>
                <a:gd name="connsiteX4" fmla="*/ 2777576 w 2868001"/>
                <a:gd name="connsiteY4" fmla="*/ 1430039 h 24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8001" h="2480834">
                  <a:moveTo>
                    <a:pt x="0" y="0"/>
                  </a:moveTo>
                  <a:cubicBezTo>
                    <a:pt x="31511" y="186203"/>
                    <a:pt x="42396" y="344904"/>
                    <a:pt x="171879" y="728769"/>
                  </a:cubicBezTo>
                  <a:cubicBezTo>
                    <a:pt x="301362" y="1112634"/>
                    <a:pt x="574078" y="1549208"/>
                    <a:pt x="735645" y="1725672"/>
                  </a:cubicBezTo>
                  <a:cubicBezTo>
                    <a:pt x="897212" y="1902136"/>
                    <a:pt x="1254721" y="2730596"/>
                    <a:pt x="2708824" y="2406316"/>
                  </a:cubicBezTo>
                  <a:cubicBezTo>
                    <a:pt x="3049146" y="2357044"/>
                    <a:pt x="2730596" y="1718797"/>
                    <a:pt x="2777576" y="1430039"/>
                  </a:cubicBezTo>
                </a:path>
              </a:pathLst>
            </a:custGeom>
            <a:noFill/>
            <a:ln w="82550">
              <a:solidFill>
                <a:schemeClr val="bg1">
                  <a:alpha val="5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208FBD9-8448-2540-9802-7F0C353181F9}"/>
                </a:ext>
              </a:extLst>
            </p:cNvPr>
            <p:cNvSpPr/>
            <p:nvPr/>
          </p:nvSpPr>
          <p:spPr>
            <a:xfrm>
              <a:off x="6572680" y="1513714"/>
              <a:ext cx="2868001" cy="2480834"/>
            </a:xfrm>
            <a:custGeom>
              <a:avLst/>
              <a:gdLst>
                <a:gd name="connsiteX0" fmla="*/ 0 w 2868001"/>
                <a:gd name="connsiteY0" fmla="*/ 0 h 2410132"/>
                <a:gd name="connsiteX1" fmla="*/ 185630 w 2868001"/>
                <a:gd name="connsiteY1" fmla="*/ 660018 h 2410132"/>
                <a:gd name="connsiteX2" fmla="*/ 735645 w 2868001"/>
                <a:gd name="connsiteY2" fmla="*/ 1725672 h 2410132"/>
                <a:gd name="connsiteX3" fmla="*/ 2708824 w 2868001"/>
                <a:gd name="connsiteY3" fmla="*/ 2406316 h 2410132"/>
                <a:gd name="connsiteX4" fmla="*/ 2777576 w 2868001"/>
                <a:gd name="connsiteY4" fmla="*/ 1430039 h 2410132"/>
                <a:gd name="connsiteX0" fmla="*/ 0 w 2868001"/>
                <a:gd name="connsiteY0" fmla="*/ 0 h 2489043"/>
                <a:gd name="connsiteX1" fmla="*/ 185630 w 2868001"/>
                <a:gd name="connsiteY1" fmla="*/ 660018 h 2489043"/>
                <a:gd name="connsiteX2" fmla="*/ 735645 w 2868001"/>
                <a:gd name="connsiteY2" fmla="*/ 1725672 h 2489043"/>
                <a:gd name="connsiteX3" fmla="*/ 2708824 w 2868001"/>
                <a:gd name="connsiteY3" fmla="*/ 2406316 h 2489043"/>
                <a:gd name="connsiteX4" fmla="*/ 2777576 w 2868001"/>
                <a:gd name="connsiteY4" fmla="*/ 1430039 h 2489043"/>
                <a:gd name="connsiteX0" fmla="*/ 0 w 2868001"/>
                <a:gd name="connsiteY0" fmla="*/ 0 h 2501232"/>
                <a:gd name="connsiteX1" fmla="*/ 185630 w 2868001"/>
                <a:gd name="connsiteY1" fmla="*/ 660018 h 2501232"/>
                <a:gd name="connsiteX2" fmla="*/ 735645 w 2868001"/>
                <a:gd name="connsiteY2" fmla="*/ 1725672 h 2501232"/>
                <a:gd name="connsiteX3" fmla="*/ 2708824 w 2868001"/>
                <a:gd name="connsiteY3" fmla="*/ 2406316 h 2501232"/>
                <a:gd name="connsiteX4" fmla="*/ 2777576 w 2868001"/>
                <a:gd name="connsiteY4" fmla="*/ 1430039 h 2501232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97907"/>
                <a:gd name="connsiteX1" fmla="*/ 185630 w 2868001"/>
                <a:gd name="connsiteY1" fmla="*/ 660018 h 2497907"/>
                <a:gd name="connsiteX2" fmla="*/ 735645 w 2868001"/>
                <a:gd name="connsiteY2" fmla="*/ 1725672 h 2497907"/>
                <a:gd name="connsiteX3" fmla="*/ 2708824 w 2868001"/>
                <a:gd name="connsiteY3" fmla="*/ 2406316 h 2497907"/>
                <a:gd name="connsiteX4" fmla="*/ 2777576 w 2868001"/>
                <a:gd name="connsiteY4" fmla="*/ 1430039 h 2497907"/>
                <a:gd name="connsiteX0" fmla="*/ 0 w 2868001"/>
                <a:gd name="connsiteY0" fmla="*/ 0 h 2488150"/>
                <a:gd name="connsiteX1" fmla="*/ 171879 w 2868001"/>
                <a:gd name="connsiteY1" fmla="*/ 728769 h 2488150"/>
                <a:gd name="connsiteX2" fmla="*/ 735645 w 2868001"/>
                <a:gd name="connsiteY2" fmla="*/ 1725672 h 2488150"/>
                <a:gd name="connsiteX3" fmla="*/ 2708824 w 2868001"/>
                <a:gd name="connsiteY3" fmla="*/ 2406316 h 2488150"/>
                <a:gd name="connsiteX4" fmla="*/ 2777576 w 2868001"/>
                <a:gd name="connsiteY4" fmla="*/ 1430039 h 2488150"/>
                <a:gd name="connsiteX0" fmla="*/ 0 w 2868001"/>
                <a:gd name="connsiteY0" fmla="*/ 0 h 2480834"/>
                <a:gd name="connsiteX1" fmla="*/ 171879 w 2868001"/>
                <a:gd name="connsiteY1" fmla="*/ 728769 h 2480834"/>
                <a:gd name="connsiteX2" fmla="*/ 735645 w 2868001"/>
                <a:gd name="connsiteY2" fmla="*/ 1725672 h 2480834"/>
                <a:gd name="connsiteX3" fmla="*/ 2708824 w 2868001"/>
                <a:gd name="connsiteY3" fmla="*/ 2406316 h 2480834"/>
                <a:gd name="connsiteX4" fmla="*/ 2777576 w 2868001"/>
                <a:gd name="connsiteY4" fmla="*/ 1430039 h 24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8001" h="2480834">
                  <a:moveTo>
                    <a:pt x="0" y="0"/>
                  </a:moveTo>
                  <a:cubicBezTo>
                    <a:pt x="31511" y="186203"/>
                    <a:pt x="42396" y="344904"/>
                    <a:pt x="171879" y="728769"/>
                  </a:cubicBezTo>
                  <a:cubicBezTo>
                    <a:pt x="301362" y="1112634"/>
                    <a:pt x="574078" y="1549208"/>
                    <a:pt x="735645" y="1725672"/>
                  </a:cubicBezTo>
                  <a:cubicBezTo>
                    <a:pt x="897212" y="1902136"/>
                    <a:pt x="1254721" y="2730596"/>
                    <a:pt x="2708824" y="2406316"/>
                  </a:cubicBezTo>
                  <a:cubicBezTo>
                    <a:pt x="3049146" y="2357044"/>
                    <a:pt x="2730596" y="1718797"/>
                    <a:pt x="2777576" y="1430039"/>
                  </a:cubicBezTo>
                </a:path>
              </a:pathLst>
            </a:custGeom>
            <a:noFill/>
            <a:ln w="476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1523829-D390-8D49-B7CD-F963D864DF3C}"/>
                </a:ext>
              </a:extLst>
            </p:cNvPr>
            <p:cNvSpPr/>
            <p:nvPr/>
          </p:nvSpPr>
          <p:spPr>
            <a:xfrm>
              <a:off x="6496334" y="1493242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73025">
              <a:solidFill>
                <a:schemeClr val="bg1">
                  <a:alpha val="6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CED88E3-DAAE-E742-89CC-B33F81E8E535}"/>
                </a:ext>
              </a:extLst>
            </p:cNvPr>
            <p:cNvSpPr/>
            <p:nvPr/>
          </p:nvSpPr>
          <p:spPr>
            <a:xfrm>
              <a:off x="6503158" y="1493242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C8C86-243C-2248-BD1C-6CD13D86BDC3}"/>
              </a:ext>
            </a:extLst>
          </p:cNvPr>
          <p:cNvGrpSpPr/>
          <p:nvPr/>
        </p:nvGrpSpPr>
        <p:grpSpPr>
          <a:xfrm>
            <a:off x="5834301" y="4020725"/>
            <a:ext cx="4346164" cy="2570232"/>
            <a:chOff x="6009948" y="4349615"/>
            <a:chExt cx="3438852" cy="2033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C7E04A-F3E2-EB47-BCF3-CF5D9D1C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9948" y="4349615"/>
              <a:ext cx="3438852" cy="2033666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E9CA149-02D7-A54B-8B05-A4E52D10BC43}"/>
                </a:ext>
              </a:extLst>
            </p:cNvPr>
            <p:cNvSpPr/>
            <p:nvPr/>
          </p:nvSpPr>
          <p:spPr>
            <a:xfrm>
              <a:off x="6473918" y="4571951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9F9552-7D8D-2B4B-8B5F-7D4A1182E876}"/>
                </a:ext>
              </a:extLst>
            </p:cNvPr>
            <p:cNvSpPr/>
            <p:nvPr/>
          </p:nvSpPr>
          <p:spPr>
            <a:xfrm>
              <a:off x="6489371" y="5039042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DB4FE73-FBFB-844F-B53A-101183960312}"/>
                </a:ext>
              </a:extLst>
            </p:cNvPr>
            <p:cNvSpPr/>
            <p:nvPr/>
          </p:nvSpPr>
          <p:spPr>
            <a:xfrm>
              <a:off x="7588964" y="5786627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9A595BA-72C6-0F47-98A3-B49893325C40}"/>
                </a:ext>
              </a:extLst>
            </p:cNvPr>
            <p:cNvSpPr/>
            <p:nvPr/>
          </p:nvSpPr>
          <p:spPr>
            <a:xfrm>
              <a:off x="9014776" y="4794289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A591CA6-11FD-244D-B2DA-50FF4E4A8B0B}"/>
                </a:ext>
              </a:extLst>
            </p:cNvPr>
            <p:cNvSpPr/>
            <p:nvPr/>
          </p:nvSpPr>
          <p:spPr>
            <a:xfrm>
              <a:off x="6898247" y="4530116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2FD21DC-D1B7-4043-B8A5-B76941B4C989}"/>
                </a:ext>
              </a:extLst>
            </p:cNvPr>
            <p:cNvSpPr/>
            <p:nvPr/>
          </p:nvSpPr>
          <p:spPr>
            <a:xfrm>
              <a:off x="7477964" y="4416563"/>
              <a:ext cx="122377" cy="12237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8146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Making sense of all these different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Dynverse</a:t>
            </a:r>
            <a:r>
              <a:rPr lang="en-US" dirty="0"/>
              <a:t> project provides a handy exploratory/summarizing app to pick the best-suited TI algo.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E5F166-3A71-C748-9657-C45C8A12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guidelines.dynverse.org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F8DC8-DE46-8241-89D8-D5E294024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13" y="1665439"/>
            <a:ext cx="9681029" cy="45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2907524"/>
            <a:chOff x="2313229" y="2757238"/>
            <a:chExt cx="7452900" cy="2281390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Trajectory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Pseudotim</a:t>
              </a: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DE along trajectory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cxnSpLocks/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cxnSpLocks/>
              <a:stCxn id="41" idx="3"/>
              <a:endCxn id="43" idx="1"/>
            </p:cNvCxnSpPr>
            <p:nvPr/>
          </p:nvCxnSpPr>
          <p:spPr>
            <a:xfrm flipV="1">
              <a:off x="6995370" y="3314441"/>
              <a:ext cx="849250" cy="152063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Trajectory analysis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C4B4D46-4AFC-0A49-B84C-4BDB390F37C9}"/>
              </a:ext>
            </a:extLst>
          </p:cNvPr>
          <p:cNvSpPr/>
          <p:nvPr/>
        </p:nvSpPr>
        <p:spPr>
          <a:xfrm>
            <a:off x="8183863" y="4286243"/>
            <a:ext cx="2934073" cy="192466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3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Pseudotime inference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49060" cy="5862705"/>
          </a:xfrm>
        </p:spPr>
        <p:txBody>
          <a:bodyPr>
            <a:normAutofit/>
          </a:bodyPr>
          <a:lstStyle/>
          <a:p>
            <a:r>
              <a:rPr lang="en-GB" dirty="0"/>
              <a:t>In Slingshot, the </a:t>
            </a:r>
            <a:r>
              <a:rPr lang="en-GB" dirty="0" err="1"/>
              <a:t>pseudotimes</a:t>
            </a:r>
            <a:r>
              <a:rPr lang="en-GB" dirty="0"/>
              <a:t> values are estimated as the </a:t>
            </a:r>
            <a:r>
              <a:rPr lang="en-GB" dirty="0" err="1"/>
              <a:t>euclidean</a:t>
            </a:r>
            <a:r>
              <a:rPr lang="en-GB" dirty="0"/>
              <a:t> distance from each point to the closest principal curve (i.e. by </a:t>
            </a:r>
            <a:r>
              <a:rPr lang="en-GB" b="1" u="sng" dirty="0"/>
              <a:t>orthogonal projection of each point onto the curve</a:t>
            </a:r>
            <a:r>
              <a:rPr lang="en-GB" dirty="0"/>
              <a:t>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CDC16-DF9A-7743-B6D0-4A4F7F441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192000" cy="236457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</p:spTree>
    <p:extLst>
      <p:ext uri="{BB962C8B-B14F-4D97-AF65-F5344CB8AC3E}">
        <p14:creationId xmlns:p14="http://schemas.microsoft.com/office/powerpoint/2010/main" val="133482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But how are trajectories oriented???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49060" cy="5862705"/>
          </a:xfrm>
        </p:spPr>
        <p:txBody>
          <a:bodyPr>
            <a:normAutofit/>
          </a:bodyPr>
          <a:lstStyle/>
          <a:p>
            <a:r>
              <a:rPr lang="en-GB" dirty="0"/>
              <a:t>A trajectory is not a </a:t>
            </a:r>
            <a:r>
              <a:rPr lang="en-GB" b="1" u="sng" dirty="0"/>
              <a:t>vector</a:t>
            </a:r>
            <a:r>
              <a:rPr lang="en-GB" dirty="0"/>
              <a:t>: a trajectory is not </a:t>
            </a:r>
            <a:r>
              <a:rPr lang="en-GB" b="1" u="sng" dirty="0"/>
              <a:t>oriented</a:t>
            </a:r>
            <a:r>
              <a:rPr lang="en-GB" dirty="0"/>
              <a:t>!</a:t>
            </a:r>
          </a:p>
          <a:p>
            <a:r>
              <a:rPr lang="en-GB" dirty="0"/>
              <a:t>This is crucial when estimating pseudotime.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5A53C-6AAC-6E4F-BE16-123D6243E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94" y="2527450"/>
            <a:ext cx="2819400" cy="23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1E7E0-53D0-9643-9F06-1FF76DB5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27450"/>
            <a:ext cx="2819400" cy="2336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0656B7-359E-9849-9782-BA6DF5777999}"/>
              </a:ext>
            </a:extLst>
          </p:cNvPr>
          <p:cNvCxnSpPr/>
          <p:nvPr/>
        </p:nvCxnSpPr>
        <p:spPr>
          <a:xfrm flipH="1">
            <a:off x="2243466" y="3695850"/>
            <a:ext cx="36307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B2300D-F1D6-4C45-A684-B77966FAE340}"/>
              </a:ext>
            </a:extLst>
          </p:cNvPr>
          <p:cNvCxnSpPr>
            <a:cxnSpLocks/>
          </p:cNvCxnSpPr>
          <p:nvPr/>
        </p:nvCxnSpPr>
        <p:spPr>
          <a:xfrm flipV="1">
            <a:off x="8404413" y="2917851"/>
            <a:ext cx="510987" cy="12801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6F6E1A-D439-C647-A4F5-F3ADB81F7505}"/>
              </a:ext>
            </a:extLst>
          </p:cNvPr>
          <p:cNvCxnSpPr>
            <a:cxnSpLocks/>
          </p:cNvCxnSpPr>
          <p:nvPr/>
        </p:nvCxnSpPr>
        <p:spPr>
          <a:xfrm>
            <a:off x="8495853" y="4390035"/>
            <a:ext cx="419547" cy="12877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398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But how are trajectories oriented???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49060" cy="5862705"/>
          </a:xfrm>
        </p:spPr>
        <p:txBody>
          <a:bodyPr>
            <a:normAutofit/>
          </a:bodyPr>
          <a:lstStyle/>
          <a:p>
            <a:r>
              <a:rPr lang="en-GB" dirty="0"/>
              <a:t>A trajectory is not a </a:t>
            </a:r>
            <a:r>
              <a:rPr lang="en-GB" b="1" u="sng" dirty="0"/>
              <a:t>vector</a:t>
            </a:r>
            <a:r>
              <a:rPr lang="en-GB" dirty="0"/>
              <a:t>: a trajectory is not </a:t>
            </a:r>
            <a:r>
              <a:rPr lang="en-GB" b="1" u="sng" dirty="0"/>
              <a:t>oriented</a:t>
            </a:r>
            <a:r>
              <a:rPr lang="en-GB" dirty="0"/>
              <a:t>!</a:t>
            </a:r>
          </a:p>
          <a:p>
            <a:r>
              <a:rPr lang="en-GB" dirty="0"/>
              <a:t>This is crucial when estimating pseudotime.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That is when one should use prior knowledge, ground-truth, or simply make a call.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5A53C-6AAC-6E4F-BE16-123D6243E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94" y="2527450"/>
            <a:ext cx="2819400" cy="23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1E7E0-53D0-9643-9F06-1FF76DB5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27450"/>
            <a:ext cx="2819400" cy="2336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0656B7-359E-9849-9782-BA6DF5777999}"/>
              </a:ext>
            </a:extLst>
          </p:cNvPr>
          <p:cNvCxnSpPr/>
          <p:nvPr/>
        </p:nvCxnSpPr>
        <p:spPr>
          <a:xfrm flipH="1">
            <a:off x="2243466" y="3695850"/>
            <a:ext cx="36307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B2300D-F1D6-4C45-A684-B77966FAE340}"/>
              </a:ext>
            </a:extLst>
          </p:cNvPr>
          <p:cNvCxnSpPr>
            <a:cxnSpLocks/>
          </p:cNvCxnSpPr>
          <p:nvPr/>
        </p:nvCxnSpPr>
        <p:spPr>
          <a:xfrm flipV="1">
            <a:off x="8404413" y="2917851"/>
            <a:ext cx="510987" cy="12801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6F6E1A-D439-C647-A4F5-F3ADB81F7505}"/>
              </a:ext>
            </a:extLst>
          </p:cNvPr>
          <p:cNvCxnSpPr>
            <a:cxnSpLocks/>
          </p:cNvCxnSpPr>
          <p:nvPr/>
        </p:nvCxnSpPr>
        <p:spPr>
          <a:xfrm>
            <a:off x="8495853" y="4390035"/>
            <a:ext cx="419547" cy="12877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127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But how are trajectories oriented???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49060" cy="5862705"/>
          </a:xfrm>
        </p:spPr>
        <p:txBody>
          <a:bodyPr>
            <a:normAutofit/>
          </a:bodyPr>
          <a:lstStyle/>
          <a:p>
            <a:r>
              <a:rPr lang="en-GB" dirty="0"/>
              <a:t>A trajectory is not a </a:t>
            </a:r>
            <a:r>
              <a:rPr lang="en-GB" b="1" u="sng" dirty="0"/>
              <a:t>vector</a:t>
            </a:r>
            <a:r>
              <a:rPr lang="en-GB" dirty="0"/>
              <a:t>: a trajectory is not </a:t>
            </a:r>
            <a:r>
              <a:rPr lang="en-GB" b="1" u="sng" dirty="0"/>
              <a:t>oriented</a:t>
            </a:r>
            <a:r>
              <a:rPr lang="en-GB" dirty="0"/>
              <a:t>!</a:t>
            </a:r>
          </a:p>
          <a:p>
            <a:r>
              <a:rPr lang="en-GB" dirty="0"/>
              <a:t>This is crucial when estimating pseudotime.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Street et al.,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5A53C-6AAC-6E4F-BE16-123D6243E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94" y="2527450"/>
            <a:ext cx="2819400" cy="2336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1E7E0-53D0-9643-9F06-1FF76DB5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27450"/>
            <a:ext cx="2819400" cy="2336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0656B7-359E-9849-9782-BA6DF5777999}"/>
              </a:ext>
            </a:extLst>
          </p:cNvPr>
          <p:cNvCxnSpPr/>
          <p:nvPr/>
        </p:nvCxnSpPr>
        <p:spPr>
          <a:xfrm flipH="1">
            <a:off x="2243466" y="3695850"/>
            <a:ext cx="36307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B2300D-F1D6-4C45-A684-B77966FAE340}"/>
              </a:ext>
            </a:extLst>
          </p:cNvPr>
          <p:cNvCxnSpPr>
            <a:cxnSpLocks/>
          </p:cNvCxnSpPr>
          <p:nvPr/>
        </p:nvCxnSpPr>
        <p:spPr>
          <a:xfrm flipV="1">
            <a:off x="8404413" y="2917851"/>
            <a:ext cx="510987" cy="128016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6F6E1A-D439-C647-A4F5-F3ADB81F7505}"/>
              </a:ext>
            </a:extLst>
          </p:cNvPr>
          <p:cNvCxnSpPr>
            <a:cxnSpLocks/>
          </p:cNvCxnSpPr>
          <p:nvPr/>
        </p:nvCxnSpPr>
        <p:spPr>
          <a:xfrm>
            <a:off x="8495853" y="4390035"/>
            <a:ext cx="419547" cy="128775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65385A3-8FB4-6342-A1DD-D803B1CFF521}"/>
              </a:ext>
            </a:extLst>
          </p:cNvPr>
          <p:cNvSpPr/>
          <p:nvPr/>
        </p:nvSpPr>
        <p:spPr>
          <a:xfrm>
            <a:off x="4496428" y="5099866"/>
            <a:ext cx="162046" cy="1620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26423A-A25D-9844-896E-FE279E10D4A0}"/>
              </a:ext>
            </a:extLst>
          </p:cNvPr>
          <p:cNvSpPr/>
          <p:nvPr/>
        </p:nvSpPr>
        <p:spPr>
          <a:xfrm>
            <a:off x="4496428" y="5419535"/>
            <a:ext cx="162046" cy="16204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8241BF-A705-7146-B1EF-AF63C7078D59}"/>
              </a:ext>
            </a:extLst>
          </p:cNvPr>
          <p:cNvSpPr/>
          <p:nvPr/>
        </p:nvSpPr>
        <p:spPr>
          <a:xfrm>
            <a:off x="4496428" y="5746638"/>
            <a:ext cx="162046" cy="16204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31E20A-AC1D-F142-B239-9AC05D30FFDF}"/>
              </a:ext>
            </a:extLst>
          </p:cNvPr>
          <p:cNvSpPr/>
          <p:nvPr/>
        </p:nvSpPr>
        <p:spPr>
          <a:xfrm>
            <a:off x="4496428" y="6044004"/>
            <a:ext cx="162046" cy="16204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3BEDC6-1A0C-704A-92F8-4C5E155033D4}"/>
              </a:ext>
            </a:extLst>
          </p:cNvPr>
          <p:cNvSpPr/>
          <p:nvPr/>
        </p:nvSpPr>
        <p:spPr>
          <a:xfrm>
            <a:off x="4496428" y="6393409"/>
            <a:ext cx="162046" cy="16204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F6267-DDC7-EE4A-9B96-09301B5B18FA}"/>
              </a:ext>
            </a:extLst>
          </p:cNvPr>
          <p:cNvSpPr txBox="1"/>
          <p:nvPr/>
        </p:nvSpPr>
        <p:spPr>
          <a:xfrm>
            <a:off x="4835764" y="4965204"/>
            <a:ext cx="25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Hematopoietic stem cell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C38465-6831-BA4F-B6FB-C15FFC0A67E3}"/>
              </a:ext>
            </a:extLst>
          </p:cNvPr>
          <p:cNvSpPr txBox="1"/>
          <p:nvPr/>
        </p:nvSpPr>
        <p:spPr>
          <a:xfrm>
            <a:off x="4835764" y="5314609"/>
            <a:ext cx="1988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Lymphoid stem cell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F10711-AC1E-3546-8ECE-86694E712ED0}"/>
              </a:ext>
            </a:extLst>
          </p:cNvPr>
          <p:cNvSpPr txBox="1"/>
          <p:nvPr/>
        </p:nvSpPr>
        <p:spPr>
          <a:xfrm>
            <a:off x="4835764" y="5656580"/>
            <a:ext cx="305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Committed lymphoid stem cell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CA27A-5F3F-E64A-A211-E236E4561884}"/>
              </a:ext>
            </a:extLst>
          </p:cNvPr>
          <p:cNvSpPr txBox="1"/>
          <p:nvPr/>
        </p:nvSpPr>
        <p:spPr>
          <a:xfrm>
            <a:off x="4835764" y="5924209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cell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BBAB1D-6EC8-1640-B668-14857964440F}"/>
              </a:ext>
            </a:extLst>
          </p:cNvPr>
          <p:cNvSpPr txBox="1"/>
          <p:nvPr/>
        </p:nvSpPr>
        <p:spPr>
          <a:xfrm>
            <a:off x="4835764" y="626618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cell</a:t>
            </a:r>
          </a:p>
        </p:txBody>
      </p:sp>
    </p:spTree>
    <p:extLst>
      <p:ext uri="{BB962C8B-B14F-4D97-AF65-F5344CB8AC3E}">
        <p14:creationId xmlns:p14="http://schemas.microsoft.com/office/powerpoint/2010/main" val="3248761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29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RNA velocity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DA6C2-261A-8F49-98AB-BEDD3DD0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7097932" cy="5862705"/>
          </a:xfrm>
        </p:spPr>
        <p:txBody>
          <a:bodyPr>
            <a:normAutofit/>
          </a:bodyPr>
          <a:lstStyle/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r>
              <a:rPr lang="en-GB" dirty="0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Single-cell RNA-seq reads can be mapped onto exons </a:t>
            </a:r>
            <a:r>
              <a:rPr lang="en-GB">
                <a:solidFill>
                  <a:srgbClr val="222222"/>
                </a:solidFill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rPr>
              <a:t>or introns.</a:t>
            </a:r>
            <a:endParaRPr lang="en-GB" dirty="0">
              <a:solidFill>
                <a:srgbClr val="222222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endParaRPr lang="en-GB" dirty="0">
              <a:solidFill>
                <a:srgbClr val="222222"/>
              </a:solidFill>
              <a:highlight>
                <a:srgbClr val="FFFFFF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Manno</a:t>
            </a:r>
            <a:r>
              <a:rPr lang="en-US" dirty="0"/>
              <a:t> et al.,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0B0F0-382D-2C4D-AC83-1D725B0F3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0" y="1824741"/>
            <a:ext cx="6604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4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is pseudotime?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AA6B6-3A86-3747-B71C-306A533B9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Pseudotime is an abstract unit of progress: it's simply the distance between a cell and the start of the trajectory, measured along the shortest path</a:t>
            </a:r>
          </a:p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The trajectory's total length is defined in terms of the total amount of transcriptional change that a cell undergoes as it moves from the starting state to the end state.</a:t>
            </a:r>
          </a:p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SzPts val="1800"/>
              <a:buFontTx/>
              <a:buChar char="-"/>
            </a:pPr>
            <a:r>
              <a:rPr lang="en-GB" b="1" dirty="0">
                <a:solidFill>
                  <a:srgbClr val="C00000"/>
                </a:solidFill>
                <a:highlight>
                  <a:srgbClr val="FFFFFF"/>
                </a:highlight>
              </a:rPr>
              <a:t>Pseudotime is a measure of how much progress an individual cell has made through a process (such as cell differentiation).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450DD-13E9-0045-BCAF-014977C2FE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3" y="6517938"/>
            <a:ext cx="7263585" cy="365124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cole-trapnell-lab.github.io</a:t>
            </a:r>
            <a:r>
              <a:rPr lang="en-US" dirty="0"/>
              <a:t>/monocle-release/docs/#constructing-single-cell-trajectories</a:t>
            </a:r>
          </a:p>
        </p:txBody>
      </p:sp>
    </p:spTree>
    <p:extLst>
      <p:ext uri="{BB962C8B-B14F-4D97-AF65-F5344CB8AC3E}">
        <p14:creationId xmlns:p14="http://schemas.microsoft.com/office/powerpoint/2010/main" val="167154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RNA velocity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Manno</a:t>
            </a:r>
            <a:r>
              <a:rPr lang="en-US" dirty="0"/>
              <a:t> et al.,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1D8DA-9EFB-F94D-9652-6D1F8C5EF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64" y="1301566"/>
            <a:ext cx="2697984" cy="478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B04A0-D096-8746-8116-DF8A1E194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457" y="1301566"/>
            <a:ext cx="2790285" cy="478856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7B5626C-C09D-B743-8C76-E28138711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94" y="1301566"/>
            <a:ext cx="2315029" cy="468267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AAB177B-9711-5F44-B9CF-DE27EF1CB4B2}"/>
              </a:ext>
            </a:extLst>
          </p:cNvPr>
          <p:cNvSpPr txBox="1"/>
          <p:nvPr/>
        </p:nvSpPr>
        <p:spPr>
          <a:xfrm>
            <a:off x="9481170" y="3181237"/>
            <a:ext cx="237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u residual</a:t>
            </a:r>
            <a:r>
              <a:rPr lang="en-US" b="1" dirty="0"/>
              <a:t> </a:t>
            </a:r>
            <a:r>
              <a:rPr lang="en-US" dirty="0"/>
              <a:t>represents whether the cell is far from an equilibrium state of expression</a:t>
            </a:r>
          </a:p>
        </p:txBody>
      </p:sp>
    </p:spTree>
    <p:extLst>
      <p:ext uri="{BB962C8B-B14F-4D97-AF65-F5344CB8AC3E}">
        <p14:creationId xmlns:p14="http://schemas.microsoft.com/office/powerpoint/2010/main" val="20623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RNA velocity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44EAB4-1064-2144-BF6D-192DBF44C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Generalizing this to all the detected (variable) genes, one can infer the future ”position” of each cell.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E0B70F-64B6-0243-B6E6-08DDC2359F8F}"/>
              </a:ext>
            </a:extLst>
          </p:cNvPr>
          <p:cNvGrpSpPr/>
          <p:nvPr/>
        </p:nvGrpSpPr>
        <p:grpSpPr>
          <a:xfrm>
            <a:off x="1072773" y="1465101"/>
            <a:ext cx="6715044" cy="5227230"/>
            <a:chOff x="2729664" y="1203158"/>
            <a:chExt cx="7023936" cy="54676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C55A5D-3369-5946-A4D7-D316D3E4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9664" y="1417082"/>
              <a:ext cx="6732671" cy="52537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2B4FF0-832C-924D-AA68-04923B88F709}"/>
                </a:ext>
              </a:extLst>
            </p:cNvPr>
            <p:cNvSpPr/>
            <p:nvPr/>
          </p:nvSpPr>
          <p:spPr>
            <a:xfrm>
              <a:off x="2729664" y="1203158"/>
              <a:ext cx="62313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39357C-233D-D045-ADC2-5DFA25AACA45}"/>
                </a:ext>
              </a:extLst>
            </p:cNvPr>
            <p:cNvSpPr/>
            <p:nvPr/>
          </p:nvSpPr>
          <p:spPr>
            <a:xfrm>
              <a:off x="9130464" y="1283369"/>
              <a:ext cx="623136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Manno</a:t>
            </a:r>
            <a:r>
              <a:rPr lang="en-US" dirty="0"/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2986308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RNA velocity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44EAB4-1064-2144-BF6D-192DBF44C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Generalizing this to all the detected (variable) genes, one can infer the future ”position” of each cell.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La </a:t>
            </a:r>
            <a:r>
              <a:rPr lang="en-US" dirty="0" err="1"/>
              <a:t>Manno</a:t>
            </a:r>
            <a:r>
              <a:rPr lang="en-US" dirty="0"/>
              <a:t> et al., 2018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0E6D9B7-5FFC-A842-BBF0-25A82CA75585}"/>
              </a:ext>
            </a:extLst>
          </p:cNvPr>
          <p:cNvSpPr txBox="1">
            <a:spLocks/>
          </p:cNvSpPr>
          <p:nvPr/>
        </p:nvSpPr>
        <p:spPr>
          <a:xfrm>
            <a:off x="7620000" y="1675867"/>
            <a:ext cx="4419599" cy="4715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CAREFUL!!! </a:t>
            </a:r>
          </a:p>
          <a:p>
            <a:pPr marL="15875" indent="-15875"/>
            <a:r>
              <a:rPr lang="en-US" b="1" dirty="0"/>
              <a:t>This model relies on an </a:t>
            </a:r>
            <a:r>
              <a:rPr lang="en-US" b="1" u="sng" dirty="0"/>
              <a:t>important assumption</a:t>
            </a:r>
            <a:r>
              <a:rPr lang="en-US" b="1" dirty="0"/>
              <a:t>: </a:t>
            </a:r>
          </a:p>
          <a:p>
            <a:pPr marL="15875" indent="-15875"/>
            <a:r>
              <a:rPr lang="en-US" b="1" dirty="0"/>
              <a:t>that transcription is steady-state.</a:t>
            </a:r>
          </a:p>
          <a:p>
            <a:pPr marL="15875" indent="-15875"/>
            <a:endParaRPr lang="en-US" b="1" dirty="0"/>
          </a:p>
          <a:p>
            <a:pPr marL="15875" indent="-15875"/>
            <a:r>
              <a:rPr lang="en-US" b="1" dirty="0">
                <a:solidFill>
                  <a:srgbClr val="C00000"/>
                </a:solidFill>
              </a:rPr>
              <a:t>This is rarely true, even less true for differentiating cells!!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CF97F-1857-7C47-8744-B40C441E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356" y="2113213"/>
            <a:ext cx="6134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2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RNA velocity generalized to non-steady-state </a:t>
            </a:r>
            <a:r>
              <a:rPr lang="en-US">
                <a:solidFill>
                  <a:srgbClr val="C00000"/>
                </a:solidFill>
              </a:rPr>
              <a:t>cell populations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42F1946-11B6-C740-8817-F2BACA071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Bergen et al.,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61310-30DE-7E45-A2EF-C1402702E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9D532-FEE9-CC4C-A437-82D4B4159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13" y="2069432"/>
            <a:ext cx="7028687" cy="23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Using RNA velocity to infer directionality of the trajectory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FCC7D3-20BA-9A45-858E-664D2D750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F3C8C5-B543-5141-B1D0-DBCEA590AB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9F0B13F-DC9F-464F-929D-C46C5E9F89EE}"/>
              </a:ext>
            </a:extLst>
          </p:cNvPr>
          <p:cNvGrpSpPr/>
          <p:nvPr/>
        </p:nvGrpSpPr>
        <p:grpSpPr>
          <a:xfrm>
            <a:off x="479336" y="1458899"/>
            <a:ext cx="5237579" cy="3214061"/>
            <a:chOff x="145304" y="1700475"/>
            <a:chExt cx="5950696" cy="3651668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7538B864-140B-F44A-870A-0DB82CAE5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4" y="1700475"/>
              <a:ext cx="5950696" cy="3651668"/>
            </a:xfrm>
            <a:prstGeom prst="rect">
              <a:avLst/>
            </a:prstGeom>
          </p:spPr>
        </p:pic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DDA19D1E-D4BF-6B4B-8DDD-CCB261297ABE}"/>
                </a:ext>
              </a:extLst>
            </p:cNvPr>
            <p:cNvSpPr/>
            <p:nvPr/>
          </p:nvSpPr>
          <p:spPr>
            <a:xfrm>
              <a:off x="842873" y="2319956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F9DF75-4158-A94A-AF84-9D569CF01736}"/>
              </a:ext>
            </a:extLst>
          </p:cNvPr>
          <p:cNvGrpSpPr/>
          <p:nvPr/>
        </p:nvGrpSpPr>
        <p:grpSpPr>
          <a:xfrm>
            <a:off x="6452397" y="1458899"/>
            <a:ext cx="5237579" cy="3214061"/>
            <a:chOff x="6008222" y="1700475"/>
            <a:chExt cx="5950696" cy="3651668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B3C3BFCD-0AF0-E943-B2B2-BE6049C9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222" y="1700475"/>
              <a:ext cx="5950696" cy="3651668"/>
            </a:xfrm>
            <a:prstGeom prst="rect">
              <a:avLst/>
            </a:prstGeom>
          </p:spPr>
        </p:pic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AFD407A-73CF-0740-999B-B0563A144530}"/>
                </a:ext>
              </a:extLst>
            </p:cNvPr>
            <p:cNvCxnSpPr/>
            <p:nvPr/>
          </p:nvCxnSpPr>
          <p:spPr>
            <a:xfrm>
              <a:off x="6837476" y="220980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C6AF71A6-87B5-DE49-B68D-A12042B8D54E}"/>
                </a:ext>
              </a:extLst>
            </p:cNvPr>
            <p:cNvCxnSpPr/>
            <p:nvPr/>
          </p:nvCxnSpPr>
          <p:spPr>
            <a:xfrm>
              <a:off x="6812076" y="238125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466695AA-C221-524F-A1B4-FF0D93FC1A0F}"/>
                </a:ext>
              </a:extLst>
            </p:cNvPr>
            <p:cNvCxnSpPr>
              <a:cxnSpLocks/>
            </p:cNvCxnSpPr>
            <p:nvPr/>
          </p:nvCxnSpPr>
          <p:spPr>
            <a:xfrm>
              <a:off x="6977176" y="2768600"/>
              <a:ext cx="61835" cy="2959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67193F6F-8993-3C48-ABC0-D04E8B2F23CD}"/>
                </a:ext>
              </a:extLst>
            </p:cNvPr>
            <p:cNvCxnSpPr/>
            <p:nvPr/>
          </p:nvCxnSpPr>
          <p:spPr>
            <a:xfrm>
              <a:off x="6837476" y="314960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0A972A2D-6541-9D43-B7CE-25018DAFE60A}"/>
                </a:ext>
              </a:extLst>
            </p:cNvPr>
            <p:cNvCxnSpPr>
              <a:cxnSpLocks/>
            </p:cNvCxnSpPr>
            <p:nvPr/>
          </p:nvCxnSpPr>
          <p:spPr>
            <a:xfrm>
              <a:off x="7110526" y="3346450"/>
              <a:ext cx="215900" cy="3365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85975B30-82C1-0741-A53F-816E91A2096B}"/>
                </a:ext>
              </a:extLst>
            </p:cNvPr>
            <p:cNvCxnSpPr>
              <a:cxnSpLocks/>
            </p:cNvCxnSpPr>
            <p:nvPr/>
          </p:nvCxnSpPr>
          <p:spPr>
            <a:xfrm>
              <a:off x="7104176" y="3486150"/>
              <a:ext cx="114300" cy="3035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23CDF92-FDAC-6448-AB90-A64EF3A70391}"/>
                </a:ext>
              </a:extLst>
            </p:cNvPr>
            <p:cNvCxnSpPr>
              <a:cxnSpLocks/>
            </p:cNvCxnSpPr>
            <p:nvPr/>
          </p:nvCxnSpPr>
          <p:spPr>
            <a:xfrm>
              <a:off x="7243876" y="2863850"/>
              <a:ext cx="304800" cy="107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347ED573-20F2-2E4E-A93E-DD09B824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704126" y="2895600"/>
              <a:ext cx="85725" cy="2680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E47B6D7-7137-AD40-8238-F99969B94FC4}"/>
                </a:ext>
              </a:extLst>
            </p:cNvPr>
            <p:cNvCxnSpPr>
              <a:cxnSpLocks/>
            </p:cNvCxnSpPr>
            <p:nvPr/>
          </p:nvCxnSpPr>
          <p:spPr>
            <a:xfrm>
              <a:off x="6615226" y="2254250"/>
              <a:ext cx="85725" cy="2680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01B804E5-B6BE-1C4E-8834-362695F114F2}"/>
                </a:ext>
              </a:extLst>
            </p:cNvPr>
            <p:cNvCxnSpPr>
              <a:cxnSpLocks/>
            </p:cNvCxnSpPr>
            <p:nvPr/>
          </p:nvCxnSpPr>
          <p:spPr>
            <a:xfrm>
              <a:off x="7250226" y="3975100"/>
              <a:ext cx="298450" cy="3273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3AE9BD3-4E63-A64A-A32D-54EA5C0BB22F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26" y="3740150"/>
              <a:ext cx="222250" cy="234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0FE33F1E-5C4E-AE4D-8435-2C67D80D402A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396875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7FE8469-126F-BF4E-9306-6CB31F8A43E2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4076700"/>
              <a:ext cx="342900" cy="2730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7AE0C18-047C-5045-949F-01EBB34ED556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4349750"/>
              <a:ext cx="342900" cy="234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0C4D092-4250-8A44-A9A4-DBCB356ACCF0}"/>
                </a:ext>
              </a:extLst>
            </p:cNvPr>
            <p:cNvCxnSpPr>
              <a:cxnSpLocks/>
            </p:cNvCxnSpPr>
            <p:nvPr/>
          </p:nvCxnSpPr>
          <p:spPr>
            <a:xfrm>
              <a:off x="7929676" y="422910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ABB9DD2B-A9A3-8845-AEC6-B83116682075}"/>
                </a:ext>
              </a:extLst>
            </p:cNvPr>
            <p:cNvCxnSpPr>
              <a:cxnSpLocks/>
            </p:cNvCxnSpPr>
            <p:nvPr/>
          </p:nvCxnSpPr>
          <p:spPr>
            <a:xfrm>
              <a:off x="7936026" y="452120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A70219D9-62DE-8E4F-AF9C-99C114F231C3}"/>
                </a:ext>
              </a:extLst>
            </p:cNvPr>
            <p:cNvCxnSpPr>
              <a:cxnSpLocks/>
            </p:cNvCxnSpPr>
            <p:nvPr/>
          </p:nvCxnSpPr>
          <p:spPr>
            <a:xfrm>
              <a:off x="8407513" y="4821238"/>
              <a:ext cx="203994" cy="465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B026D381-4706-BD41-AA7D-A0AC73593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4689" y="4726647"/>
              <a:ext cx="461168" cy="945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CF6A97BD-9961-1147-AA2F-0C3A24CEFB51}"/>
                </a:ext>
              </a:extLst>
            </p:cNvPr>
            <p:cNvCxnSpPr>
              <a:cxnSpLocks/>
            </p:cNvCxnSpPr>
            <p:nvPr/>
          </p:nvCxnSpPr>
          <p:spPr>
            <a:xfrm>
              <a:off x="8444026" y="4486275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1184701-C9A8-FB49-B81B-11D7B8B73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4713" y="4912251"/>
              <a:ext cx="178257" cy="18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969E010-0E6B-4B45-9B10-AE5BA5ABF2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096" y="4726647"/>
              <a:ext cx="401895" cy="1928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1C40A0BC-566D-4441-B190-81C613DB7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9015" y="4571295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6DC46C6-3263-DC4D-8A4F-904EE8702F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1815" y="4623968"/>
              <a:ext cx="195856" cy="66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8C7C8345-3714-B64E-B091-8002615161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7576" y="4229100"/>
              <a:ext cx="146987" cy="17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57CDDFDC-8246-9241-AB01-F964F30A1A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7615" y="4406989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92911BE2-0C51-4B43-BCBA-8A20A23169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7665" y="4085520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42496B6F-CD0B-B244-83EE-EB1FA4513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1903" y="4085520"/>
              <a:ext cx="195673" cy="1982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792D0E5D-7D73-5440-B132-78C51F86F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1978" y="3514725"/>
              <a:ext cx="501267" cy="4832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CDE1284-6C4C-9443-AB7E-358C1E254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1960" y="3579018"/>
              <a:ext cx="501267" cy="4832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884C82C7-171A-C942-B6BA-044FD6BD18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25136" y="3495582"/>
              <a:ext cx="13968" cy="2095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1FB0AC1-CC57-4140-9AAE-0AF29AFA1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9122" y="3157538"/>
              <a:ext cx="372680" cy="4804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DF925547-DF9C-3149-88CB-A2AD4F818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8427" y="3064669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817C53D0-0EAE-0146-9FBE-51385F111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95590" y="3000375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9AB1DE6E-C1E3-F149-921C-49356764A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9852" y="2471738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C6563255-BB37-224B-A1C8-0AE7A228B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1290" y="2478882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6BC5C801-4A86-FF43-BA94-42F1972D9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93258" y="2432050"/>
              <a:ext cx="6824" cy="3937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DED52979-707F-3241-99DF-E94FC2369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64670" y="2024856"/>
              <a:ext cx="6824" cy="3937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Google Shape;113;p3">
            <a:extLst>
              <a:ext uri="{FF2B5EF4-FFF2-40B4-BE49-F238E27FC236}">
                <a16:creationId xmlns:a16="http://schemas.microsoft.com/office/drawing/2014/main" id="{F2D01A93-B0F5-E745-BC50-B4A7FA3CAF6C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769257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Using RNA velocity to infer directionality of the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RNA velocity implementations generally output a pseudotime value. However, they do not infer trajectories!! So they cannot capture a branching event, or cycles, </a:t>
            </a:r>
            <a:r>
              <a:rPr lang="en-US" b="1" dirty="0" err="1">
                <a:solidFill>
                  <a:srgbClr val="C00000"/>
                </a:solidFill>
              </a:rPr>
              <a:t>etc</a:t>
            </a:r>
            <a:r>
              <a:rPr lang="en-US" b="1" dirty="0">
                <a:solidFill>
                  <a:srgbClr val="C00000"/>
                </a:solidFill>
              </a:rPr>
              <a:t>….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168D7F6-59B9-F948-8F03-62FC2DF86337}"/>
              </a:ext>
            </a:extLst>
          </p:cNvPr>
          <p:cNvGrpSpPr/>
          <p:nvPr/>
        </p:nvGrpSpPr>
        <p:grpSpPr>
          <a:xfrm>
            <a:off x="479336" y="1458899"/>
            <a:ext cx="5237579" cy="3214061"/>
            <a:chOff x="145304" y="1700475"/>
            <a:chExt cx="5950696" cy="36516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F1EB59-6D0F-8F46-B2E8-FF5CADC5F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4" y="1700475"/>
              <a:ext cx="5950696" cy="3651668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719D7D2-D10E-7B46-976F-6FAE6E6AA372}"/>
                </a:ext>
              </a:extLst>
            </p:cNvPr>
            <p:cNvSpPr/>
            <p:nvPr/>
          </p:nvSpPr>
          <p:spPr>
            <a:xfrm>
              <a:off x="842873" y="2319956"/>
              <a:ext cx="4688006" cy="2482139"/>
            </a:xfrm>
            <a:custGeom>
              <a:avLst/>
              <a:gdLst>
                <a:gd name="connsiteX0" fmla="*/ 0 w 4688006"/>
                <a:gd name="connsiteY0" fmla="*/ 0 h 2482139"/>
                <a:gd name="connsiteX1" fmla="*/ 197893 w 4688006"/>
                <a:gd name="connsiteY1" fmla="*/ 784747 h 2482139"/>
                <a:gd name="connsiteX2" fmla="*/ 777923 w 4688006"/>
                <a:gd name="connsiteY2" fmla="*/ 1767385 h 2482139"/>
                <a:gd name="connsiteX3" fmla="*/ 2750024 w 4688006"/>
                <a:gd name="connsiteY3" fmla="*/ 2429302 h 2482139"/>
                <a:gd name="connsiteX4" fmla="*/ 4688006 w 4688006"/>
                <a:gd name="connsiteY4" fmla="*/ 341194 h 24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8006" h="2482139">
                  <a:moveTo>
                    <a:pt x="0" y="0"/>
                  </a:moveTo>
                  <a:cubicBezTo>
                    <a:pt x="34119" y="245091"/>
                    <a:pt x="68239" y="490183"/>
                    <a:pt x="197893" y="784747"/>
                  </a:cubicBezTo>
                  <a:cubicBezTo>
                    <a:pt x="327547" y="1079311"/>
                    <a:pt x="352568" y="1493293"/>
                    <a:pt x="777923" y="1767385"/>
                  </a:cubicBezTo>
                  <a:cubicBezTo>
                    <a:pt x="1203278" y="2041477"/>
                    <a:pt x="2098343" y="2667001"/>
                    <a:pt x="2750024" y="2429302"/>
                  </a:cubicBezTo>
                  <a:cubicBezTo>
                    <a:pt x="3401705" y="2191603"/>
                    <a:pt x="4443484" y="785884"/>
                    <a:pt x="4688006" y="341194"/>
                  </a:cubicBezTo>
                </a:path>
              </a:pathLst>
            </a:cu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C19B578-CFE2-EC4F-85A5-E58541C0E7D8}"/>
              </a:ext>
            </a:extLst>
          </p:cNvPr>
          <p:cNvGrpSpPr/>
          <p:nvPr/>
        </p:nvGrpSpPr>
        <p:grpSpPr>
          <a:xfrm>
            <a:off x="6452397" y="1458899"/>
            <a:ext cx="5237579" cy="3214061"/>
            <a:chOff x="6008222" y="1700475"/>
            <a:chExt cx="5950696" cy="365166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331344-0E5C-5244-800C-69DF52A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222" y="1700475"/>
              <a:ext cx="5950696" cy="3651668"/>
            </a:xfrm>
            <a:prstGeom prst="rect">
              <a:avLst/>
            </a:prstGeom>
          </p:spPr>
        </p:pic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C38C4968-74F4-EC40-8DEC-E294B982D893}"/>
                </a:ext>
              </a:extLst>
            </p:cNvPr>
            <p:cNvCxnSpPr/>
            <p:nvPr/>
          </p:nvCxnSpPr>
          <p:spPr>
            <a:xfrm>
              <a:off x="6837476" y="220980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285B3345-78FA-5A49-B78B-95DF4AA69FC1}"/>
                </a:ext>
              </a:extLst>
            </p:cNvPr>
            <p:cNvCxnSpPr/>
            <p:nvPr/>
          </p:nvCxnSpPr>
          <p:spPr>
            <a:xfrm>
              <a:off x="6812076" y="238125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0253332-EBD2-0F43-999D-85EAE4D31B46}"/>
                </a:ext>
              </a:extLst>
            </p:cNvPr>
            <p:cNvCxnSpPr>
              <a:cxnSpLocks/>
            </p:cNvCxnSpPr>
            <p:nvPr/>
          </p:nvCxnSpPr>
          <p:spPr>
            <a:xfrm>
              <a:off x="6977176" y="2768600"/>
              <a:ext cx="61835" cy="2959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795BB5A-B98E-0041-8D1B-403B37D90BDB}"/>
                </a:ext>
              </a:extLst>
            </p:cNvPr>
            <p:cNvCxnSpPr/>
            <p:nvPr/>
          </p:nvCxnSpPr>
          <p:spPr>
            <a:xfrm>
              <a:off x="6837476" y="3149600"/>
              <a:ext cx="95250" cy="4445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931A493-E83C-1441-AF28-7DD08FD85CDF}"/>
                </a:ext>
              </a:extLst>
            </p:cNvPr>
            <p:cNvCxnSpPr>
              <a:cxnSpLocks/>
            </p:cNvCxnSpPr>
            <p:nvPr/>
          </p:nvCxnSpPr>
          <p:spPr>
            <a:xfrm>
              <a:off x="7110526" y="3346450"/>
              <a:ext cx="215900" cy="3365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75B1C06-91F1-0940-B24B-966ED03CA8B9}"/>
                </a:ext>
              </a:extLst>
            </p:cNvPr>
            <p:cNvCxnSpPr>
              <a:cxnSpLocks/>
            </p:cNvCxnSpPr>
            <p:nvPr/>
          </p:nvCxnSpPr>
          <p:spPr>
            <a:xfrm>
              <a:off x="7104176" y="3486150"/>
              <a:ext cx="114300" cy="3035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BEE466E-8320-F846-8FCA-F59CD756AC8B}"/>
                </a:ext>
              </a:extLst>
            </p:cNvPr>
            <p:cNvCxnSpPr>
              <a:cxnSpLocks/>
            </p:cNvCxnSpPr>
            <p:nvPr/>
          </p:nvCxnSpPr>
          <p:spPr>
            <a:xfrm>
              <a:off x="7243876" y="2863850"/>
              <a:ext cx="304800" cy="107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F65F6EE9-DE8A-9146-B0BE-D55C3D595A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4126" y="2895600"/>
              <a:ext cx="85725" cy="2680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8772C4B-B2E3-B54C-9826-258D0192A6BA}"/>
                </a:ext>
              </a:extLst>
            </p:cNvPr>
            <p:cNvCxnSpPr>
              <a:cxnSpLocks/>
            </p:cNvCxnSpPr>
            <p:nvPr/>
          </p:nvCxnSpPr>
          <p:spPr>
            <a:xfrm>
              <a:off x="6615226" y="2254250"/>
              <a:ext cx="85725" cy="2680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BF47079-CC09-AF41-90B9-2EEEE0ED0425}"/>
                </a:ext>
              </a:extLst>
            </p:cNvPr>
            <p:cNvCxnSpPr>
              <a:cxnSpLocks/>
            </p:cNvCxnSpPr>
            <p:nvPr/>
          </p:nvCxnSpPr>
          <p:spPr>
            <a:xfrm>
              <a:off x="7250226" y="3975100"/>
              <a:ext cx="298450" cy="3273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BA4E8AC-3112-404F-9CCC-ECCF9F465E0A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26" y="3740150"/>
              <a:ext cx="222250" cy="234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3674BCF-B1FA-DA4C-9F10-AD42F8799F3F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396875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243C71E-60E2-054A-8D30-255F65D3AAA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4076700"/>
              <a:ext cx="342900" cy="2730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3E04368-469C-734F-8FE8-A3569CF0D503}"/>
                </a:ext>
              </a:extLst>
            </p:cNvPr>
            <p:cNvCxnSpPr>
              <a:cxnSpLocks/>
            </p:cNvCxnSpPr>
            <p:nvPr/>
          </p:nvCxnSpPr>
          <p:spPr>
            <a:xfrm>
              <a:off x="7586776" y="4349750"/>
              <a:ext cx="342900" cy="2349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EB502BC-AC48-E848-B052-C36E1ACDFDAD}"/>
                </a:ext>
              </a:extLst>
            </p:cNvPr>
            <p:cNvCxnSpPr>
              <a:cxnSpLocks/>
            </p:cNvCxnSpPr>
            <p:nvPr/>
          </p:nvCxnSpPr>
          <p:spPr>
            <a:xfrm>
              <a:off x="7929676" y="422910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E36C6D52-3B41-3A40-A6F5-EE44558B4491}"/>
                </a:ext>
              </a:extLst>
            </p:cNvPr>
            <p:cNvCxnSpPr>
              <a:cxnSpLocks/>
            </p:cNvCxnSpPr>
            <p:nvPr/>
          </p:nvCxnSpPr>
          <p:spPr>
            <a:xfrm>
              <a:off x="7936026" y="4521200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1F1F3DB3-46FC-8B4E-8E87-8D3A0EE4EC02}"/>
                </a:ext>
              </a:extLst>
            </p:cNvPr>
            <p:cNvCxnSpPr>
              <a:cxnSpLocks/>
            </p:cNvCxnSpPr>
            <p:nvPr/>
          </p:nvCxnSpPr>
          <p:spPr>
            <a:xfrm>
              <a:off x="8407513" y="4821238"/>
              <a:ext cx="203994" cy="465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B602A8C-7F5A-D147-BB47-AB26919E2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4689" y="4726647"/>
              <a:ext cx="461168" cy="945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6C3EB59-5522-754D-A2F1-C4AA96B541C0}"/>
                </a:ext>
              </a:extLst>
            </p:cNvPr>
            <p:cNvCxnSpPr>
              <a:cxnSpLocks/>
            </p:cNvCxnSpPr>
            <p:nvPr/>
          </p:nvCxnSpPr>
          <p:spPr>
            <a:xfrm>
              <a:off x="8444026" y="4486275"/>
              <a:ext cx="342900" cy="17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10FC9AF-6F84-D347-86B5-6F95E6AB8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4713" y="4912251"/>
              <a:ext cx="178257" cy="18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04BF95E-5A16-3D43-99ED-87DB43AF9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6096" y="4726647"/>
              <a:ext cx="401895" cy="1928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0EA46A07-23A2-294E-86EB-3ECF90703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9015" y="4571295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39844B4-28B1-9049-8238-2CD8F65DF6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1815" y="4623968"/>
              <a:ext cx="195856" cy="66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F61BB36-6DB5-A641-95B3-3A7D8958D7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7576" y="4229100"/>
              <a:ext cx="146987" cy="1778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7B50AA48-9465-1241-9F77-1D6F7636A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7615" y="4406989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612A47A7-85B6-BE4F-B7C8-9F86BD3835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7665" y="4085520"/>
              <a:ext cx="146987" cy="1053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797F723-6CAE-6249-81C4-F0F7EC4A93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1903" y="4085520"/>
              <a:ext cx="195673" cy="1982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AD6248E0-C8C0-6D41-B831-5AD2C8DE68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1978" y="3514725"/>
              <a:ext cx="501267" cy="4832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531D7000-E332-3D4C-88E1-2F976EBCB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1960" y="3579018"/>
              <a:ext cx="501267" cy="4832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B66C019-CE2A-3142-8C87-348D678A55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25136" y="3495582"/>
              <a:ext cx="13968" cy="2095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4413E9C-0A67-1443-B3BA-E7C05FC07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9122" y="3157538"/>
              <a:ext cx="372680" cy="4804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599CE49-8B4F-0941-BF0D-034A2CEE9A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8427" y="3064669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D34A04C-F9B5-E440-AF64-D64CF5F36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95590" y="3000375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E8A990E6-EF1E-1B4C-A416-14CDDE019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9852" y="2471738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BC890D26-1DE5-E645-AB6A-FD85D2D705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1290" y="2478882"/>
              <a:ext cx="237699" cy="40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8365CB08-E967-CB45-B58C-5262C35B6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93258" y="2432050"/>
              <a:ext cx="6824" cy="3937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4371DD15-0D05-D744-9695-B9D2A8331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64670" y="2024856"/>
              <a:ext cx="6824" cy="3937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Google Shape;113;p3">
            <a:extLst>
              <a:ext uri="{FF2B5EF4-FFF2-40B4-BE49-F238E27FC236}">
                <a16:creationId xmlns:a16="http://schemas.microsoft.com/office/drawing/2014/main" id="{93E9640C-B3BA-D546-A468-77862F882632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839767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RNA velocity: </a:t>
            </a:r>
            <a:r>
              <a:rPr lang="en-US" u="sng" dirty="0">
                <a:solidFill>
                  <a:srgbClr val="C00000"/>
                </a:solidFill>
              </a:rPr>
              <a:t>CURRENT CHALLENGES</a:t>
            </a:r>
            <a:r>
              <a:rPr lang="en-US" dirty="0">
                <a:solidFill>
                  <a:srgbClr val="C00000"/>
                </a:solidFill>
              </a:rPr>
              <a:t> and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“The concept of RNA velocity (La </a:t>
            </a:r>
            <a:r>
              <a:rPr lang="en-GB" dirty="0" err="1"/>
              <a:t>Manno</a:t>
            </a:r>
            <a:r>
              <a:rPr lang="en-GB" dirty="0"/>
              <a:t> </a:t>
            </a:r>
            <a:r>
              <a:rPr lang="en-GB" i="1" dirty="0"/>
              <a:t>et al</a:t>
            </a:r>
            <a:r>
              <a:rPr lang="en-GB" dirty="0"/>
              <a:t>, </a:t>
            </a:r>
            <a:r>
              <a:rPr lang="en-GB" u="sng" dirty="0">
                <a:hlinkClick r:id="rId2"/>
              </a:rPr>
              <a:t>2018</a:t>
            </a:r>
            <a:r>
              <a:rPr lang="en-GB" dirty="0"/>
              <a:t>) has unlocked new ways of studying cellular dynamics by granting </a:t>
            </a:r>
            <a:r>
              <a:rPr lang="en-GB" b="1" dirty="0"/>
              <a:t>access to not only the descriptive state of a cell</a:t>
            </a:r>
            <a:r>
              <a:rPr lang="en-GB" dirty="0"/>
              <a:t>, </a:t>
            </a:r>
            <a:r>
              <a:rPr lang="en-GB" b="1" u="sng" dirty="0"/>
              <a:t>but also to its direction and speed of movement</a:t>
            </a:r>
            <a:r>
              <a:rPr lang="en-GB" b="1" dirty="0"/>
              <a:t> </a:t>
            </a:r>
            <a:r>
              <a:rPr lang="en-GB" dirty="0"/>
              <a:t>in transcriptome space, thereby enabling </a:t>
            </a:r>
            <a:r>
              <a:rPr lang="en-GB" b="1" u="sng" dirty="0"/>
              <a:t>predictive models of cell dynamics</a:t>
            </a:r>
            <a:r>
              <a:rPr lang="en-GB" b="1" dirty="0"/>
              <a:t> </a:t>
            </a:r>
            <a:r>
              <a:rPr lang="en-GB" dirty="0"/>
              <a:t>[…]. The combination of velocities across genes is then used to estimate the future state of an individual cell.”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Google Shape;113;p3">
            <a:extLst>
              <a:ext uri="{FF2B5EF4-FFF2-40B4-BE49-F238E27FC236}">
                <a16:creationId xmlns:a16="http://schemas.microsoft.com/office/drawing/2014/main" id="{93E9640C-B3BA-D546-A468-77862F882632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CEA3D-A7B2-7948-91B8-AD064D9D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3429000"/>
            <a:ext cx="80518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2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RNA velocity: </a:t>
            </a:r>
            <a:r>
              <a:rPr lang="en-US" u="sng" dirty="0">
                <a:solidFill>
                  <a:srgbClr val="C00000"/>
                </a:solidFill>
              </a:rPr>
              <a:t>CURRENT CHALLENGES</a:t>
            </a:r>
            <a:r>
              <a:rPr lang="en-US" dirty="0">
                <a:solidFill>
                  <a:srgbClr val="C00000"/>
                </a:solidFill>
              </a:rPr>
              <a:t> and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Some genes show multiple kinetic regimes across subpopulations and lineages</a:t>
            </a:r>
          </a:p>
          <a:p>
            <a:pPr marL="457200" indent="-457200">
              <a:buAutoNum type="arabicPeriod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Bergen et al., Mol Biol System 2021</a:t>
            </a:r>
          </a:p>
        </p:txBody>
      </p:sp>
      <p:sp>
        <p:nvSpPr>
          <p:cNvPr id="48" name="Google Shape;113;p3">
            <a:extLst>
              <a:ext uri="{FF2B5EF4-FFF2-40B4-BE49-F238E27FC236}">
                <a16:creationId xmlns:a16="http://schemas.microsoft.com/office/drawing/2014/main" id="{93E9640C-B3BA-D546-A468-77862F882632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79FA0-68F2-ED40-BB3B-B7A134F0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" y="2524588"/>
            <a:ext cx="45466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EA353-3C42-B648-8E3C-4709C198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951" y="2932302"/>
            <a:ext cx="6565472" cy="18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79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RNA velocity: </a:t>
            </a:r>
            <a:r>
              <a:rPr lang="en-US" u="sng" dirty="0">
                <a:solidFill>
                  <a:srgbClr val="C00000"/>
                </a:solidFill>
              </a:rPr>
              <a:t>CURRENT CHALLENGES</a:t>
            </a:r>
            <a:r>
              <a:rPr lang="en-US" dirty="0">
                <a:solidFill>
                  <a:srgbClr val="C00000"/>
                </a:solidFill>
              </a:rPr>
              <a:t> and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dirty="0"/>
              <a:t>Some genes show multiple kinetic regimes across subpopulations and lineages</a:t>
            </a:r>
          </a:p>
          <a:p>
            <a:pPr marL="457200" indent="-457200">
              <a:buAutoNum type="arabicPeriod"/>
            </a:pPr>
            <a:r>
              <a:rPr lang="en-GB" dirty="0"/>
              <a:t>Time-dependent gene kinetic rates impact the curvature patterns of gene activation</a:t>
            </a:r>
          </a:p>
          <a:p>
            <a:pPr marL="457200" indent="-457200">
              <a:buAutoNum type="arabicPeriod"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Bergen et al., Mol Biol System 2021</a:t>
            </a:r>
          </a:p>
          <a:p>
            <a:endParaRPr lang="en-US" dirty="0"/>
          </a:p>
        </p:txBody>
      </p:sp>
      <p:sp>
        <p:nvSpPr>
          <p:cNvPr id="48" name="Google Shape;113;p3">
            <a:extLst>
              <a:ext uri="{FF2B5EF4-FFF2-40B4-BE49-F238E27FC236}">
                <a16:creationId xmlns:a16="http://schemas.microsoft.com/office/drawing/2014/main" id="{93E9640C-B3BA-D546-A468-77862F882632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4A34C-2444-0348-BCBE-ADD7F92B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93" y="3221774"/>
            <a:ext cx="386080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51BAD-8D55-9C4A-980B-CF9B11DF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677" y="2961639"/>
            <a:ext cx="3784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76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RNA velocity: </a:t>
            </a:r>
            <a:r>
              <a:rPr lang="en-US" u="sng" dirty="0">
                <a:solidFill>
                  <a:srgbClr val="C00000"/>
                </a:solidFill>
              </a:rPr>
              <a:t>CURRENT CHALLENGES</a:t>
            </a:r>
            <a:r>
              <a:rPr lang="en-US" dirty="0">
                <a:solidFill>
                  <a:srgbClr val="C00000"/>
                </a:solidFill>
              </a:rPr>
              <a:t> and</a:t>
            </a:r>
            <a:r>
              <a:rPr lang="en-US" b="0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>
                <a:solidFill>
                  <a:srgbClr val="C00000"/>
                </a:solidFill>
              </a:rPr>
              <a:t>Multi-(transcript)omics to the rescue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Bergen et al., Mol Biol System 2021</a:t>
            </a:r>
          </a:p>
          <a:p>
            <a:endParaRPr lang="en-US" dirty="0"/>
          </a:p>
        </p:txBody>
      </p:sp>
      <p:sp>
        <p:nvSpPr>
          <p:cNvPr id="48" name="Google Shape;113;p3">
            <a:extLst>
              <a:ext uri="{FF2B5EF4-FFF2-40B4-BE49-F238E27FC236}">
                <a16:creationId xmlns:a16="http://schemas.microsoft.com/office/drawing/2014/main" id="{93E9640C-B3BA-D546-A468-77862F882632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39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02AE1-9063-1845-B706-BF6A900D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2435057"/>
            <a:ext cx="10922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is pseudotime in single-cell RNA-seq?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AA6B6-3A86-3747-B71C-306A533B9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In single-cell expression studies of processes such as cell differentiation, captured cells might be widely distributed in terms of progress. </a:t>
            </a: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That is, in a population of cells captured at exactly the same time, some cells might be far along, while others might not yet even have begun the process. </a:t>
            </a: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b="1" dirty="0">
                <a:solidFill>
                  <a:srgbClr val="C00000"/>
                </a:solidFill>
                <a:highlight>
                  <a:srgbClr val="FFFFFF"/>
                </a:highlight>
              </a:rPr>
              <a:t>By ordering each cell according to its progress along a learned trajectory, pseudotime inference alleviates the problems that arise due to asynchrony.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450DD-13E9-0045-BCAF-014977C2FE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3" y="6517938"/>
            <a:ext cx="7263585" cy="365124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cole-trapnell-lab.github.io</a:t>
            </a:r>
            <a:r>
              <a:rPr lang="en-US" dirty="0"/>
              <a:t>/monocle-release/docs/#constructing-single-cell-trajectories</a:t>
            </a:r>
          </a:p>
        </p:txBody>
      </p:sp>
    </p:spTree>
    <p:extLst>
      <p:ext uri="{BB962C8B-B14F-4D97-AF65-F5344CB8AC3E}">
        <p14:creationId xmlns:p14="http://schemas.microsoft.com/office/powerpoint/2010/main" val="1469898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2907524"/>
            <a:chOff x="2313229" y="2757238"/>
            <a:chExt cx="7452900" cy="2281390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Trajectory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Pseudotim</a:t>
              </a: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DE along trajectory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cxnSpLocks/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cxnSpLocks/>
              <a:stCxn id="41" idx="3"/>
              <a:endCxn id="43" idx="1"/>
            </p:cNvCxnSpPr>
            <p:nvPr/>
          </p:nvCxnSpPr>
          <p:spPr>
            <a:xfrm flipV="1">
              <a:off x="6995370" y="3314441"/>
              <a:ext cx="849250" cy="152063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Trajectory analysis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BC2E36D-A2B4-9B4F-A314-6BCE9847BF98}"/>
              </a:ext>
            </a:extLst>
          </p:cNvPr>
          <p:cNvSpPr/>
          <p:nvPr/>
        </p:nvSpPr>
        <p:spPr>
          <a:xfrm>
            <a:off x="882026" y="6176099"/>
            <a:ext cx="4340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github.com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agitter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/single-cell-pseudotime</a:t>
            </a:r>
          </a:p>
        </p:txBody>
      </p:sp>
    </p:spTree>
    <p:extLst>
      <p:ext uri="{BB962C8B-B14F-4D97-AF65-F5344CB8AC3E}">
        <p14:creationId xmlns:p14="http://schemas.microsoft.com/office/powerpoint/2010/main" val="4088058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4E205E-3D56-404C-A843-8D91B14B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649" y="2741104"/>
            <a:ext cx="3127077" cy="3899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Modeling gene expression along pseudotime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 indent="-9525"/>
            <a:r>
              <a:rPr lang="en-US" dirty="0"/>
              <a:t>With a pseudotime value inferred to each cell, one can place all cells along an x axis, and plot gene expression on an y axis.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Google Shape;113;p3">
            <a:extLst>
              <a:ext uri="{FF2B5EF4-FFF2-40B4-BE49-F238E27FC236}">
                <a16:creationId xmlns:a16="http://schemas.microsoft.com/office/drawing/2014/main" id="{A3A29F08-720D-0046-899B-99A8C95CC01B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F4A44-2575-D242-965B-66840BA0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78"/>
          <a:stretch/>
        </p:blipFill>
        <p:spPr>
          <a:xfrm>
            <a:off x="4257513" y="2762370"/>
            <a:ext cx="3175827" cy="362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19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Modeling gene expression along pseudotime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AECCF-435F-8A4B-954E-D0F96CE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 indent="-9525"/>
            <a:r>
              <a:rPr lang="en-US" dirty="0"/>
              <a:t>With a pseudotime value inferred to each cell, one can place all cells along an x axis, and plot gene expression on an y axis.</a:t>
            </a:r>
          </a:p>
          <a:p>
            <a:pPr marL="9525" indent="-9525"/>
            <a:r>
              <a:rPr lang="en-US" dirty="0"/>
              <a:t>Then time-dependent expression can be modelled, typically by fitting a GAM to the gene expression ~ pseudotime.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4F78-5429-374C-90F9-55BDC2188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78"/>
          <a:stretch/>
        </p:blipFill>
        <p:spPr>
          <a:xfrm>
            <a:off x="4342575" y="2741104"/>
            <a:ext cx="3175827" cy="3625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8F1A0-3543-404D-BCE7-89FD650C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49" y="2741104"/>
            <a:ext cx="3127077" cy="3899962"/>
          </a:xfrm>
          <a:prstGeom prst="rect">
            <a:avLst/>
          </a:prstGeom>
        </p:spPr>
      </p:pic>
      <p:sp>
        <p:nvSpPr>
          <p:cNvPr id="8" name="Google Shape;113;p3">
            <a:extLst>
              <a:ext uri="{FF2B5EF4-FFF2-40B4-BE49-F238E27FC236}">
                <a16:creationId xmlns:a16="http://schemas.microsoft.com/office/drawing/2014/main" id="{3C18437E-B755-5848-90F7-CFDCF6056A1D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201436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A59F6B9-56B2-3C46-BA40-725732D27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" indent="-9525"/>
            <a:r>
              <a:rPr lang="en-US" dirty="0" err="1"/>
              <a:t>tradeSeq</a:t>
            </a:r>
            <a:r>
              <a:rPr lang="en-US" dirty="0"/>
              <a:t> is an R package which facilitates GAM-fitting and gene  DE analysis along and between trajectories.</a:t>
            </a:r>
          </a:p>
          <a:p>
            <a:pPr marL="9525" indent="-9525"/>
            <a:r>
              <a:rPr lang="en-US" dirty="0"/>
              <a:t>It implements plug-and-play methods to use outputs from Slingshot, but most functions can be used directly with pseudotime values, without having to rely on trajectories specifically inferred with Slingshot.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93630-FB24-484A-86A1-E70184F1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Performing temporal DE gene analysis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1DA274-D8B6-3046-916C-F47F1A79F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Van den Berge et al., 2020</a:t>
            </a:r>
          </a:p>
        </p:txBody>
      </p:sp>
      <p:sp>
        <p:nvSpPr>
          <p:cNvPr id="8" name="Google Shape;113;p3">
            <a:extLst>
              <a:ext uri="{FF2B5EF4-FFF2-40B4-BE49-F238E27FC236}">
                <a16:creationId xmlns:a16="http://schemas.microsoft.com/office/drawing/2014/main" id="{3C18437E-B755-5848-90F7-CFDCF6056A1D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A5977-03A8-4A42-95A3-7FB58B43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429" y="3255136"/>
            <a:ext cx="3887971" cy="3420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C410-9B88-294E-AE0C-47442298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12" y="3697831"/>
            <a:ext cx="5684874" cy="18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6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What is pseudotime in single-cell RNA-seq?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AA6B6-3A86-3747-B71C-306A533B9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In single-cell expression studies of processes such as cell differentiation, captured cells might be widely distributed in terms of progress. </a:t>
            </a: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dirty="0">
                <a:solidFill>
                  <a:srgbClr val="2C3E50"/>
                </a:solidFill>
                <a:highlight>
                  <a:srgbClr val="FFFFFF"/>
                </a:highlight>
              </a:rPr>
              <a:t>That is, in a population of cells captured at exactly the same time, some cells might be far along, while others might not yet even have begun the process. </a:t>
            </a: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endParaRPr lang="en-GB" dirty="0">
              <a:solidFill>
                <a:srgbClr val="2C3E50"/>
              </a:solidFill>
              <a:highlight>
                <a:srgbClr val="FFFFFF"/>
              </a:highlight>
            </a:endParaRP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r>
              <a:rPr lang="en-GB" b="1" dirty="0">
                <a:solidFill>
                  <a:srgbClr val="C00000"/>
                </a:solidFill>
                <a:highlight>
                  <a:srgbClr val="FFFFFF"/>
                </a:highlight>
              </a:rPr>
              <a:t>By ordering each cell according to its progress along a learned trajectory, pseudotime inference alleviates the problems that arise due to asynchrony.</a:t>
            </a:r>
          </a:p>
          <a:p>
            <a:pPr marL="457200" lvl="0" indent="-342900">
              <a:spcAft>
                <a:spcPts val="0"/>
              </a:spcAft>
              <a:buClr>
                <a:srgbClr val="2C3E50"/>
              </a:buClr>
              <a:buSzPts val="1800"/>
              <a:buFontTx/>
              <a:buChar char="-"/>
            </a:pPr>
            <a:endParaRPr lang="en-GB" b="1" dirty="0">
              <a:solidFill>
                <a:srgbClr val="C00000"/>
              </a:solidFill>
              <a:highlight>
                <a:srgbClr val="FFFFFF"/>
              </a:highlight>
            </a:endParaRPr>
          </a:p>
          <a:p>
            <a:pPr marL="114300" lvl="0" indent="0">
              <a:spcAft>
                <a:spcPts val="0"/>
              </a:spcAft>
              <a:buClr>
                <a:srgbClr val="2C3E50"/>
              </a:buClr>
              <a:buSzPts val="1800"/>
            </a:pPr>
            <a:r>
              <a:rPr lang="en-GB" sz="2400" b="1" dirty="0">
                <a:solidFill>
                  <a:srgbClr val="C00000"/>
                </a:solidFill>
                <a:highlight>
                  <a:srgbClr val="FFFFFF"/>
                </a:highlight>
              </a:rPr>
              <a:t>This is why pseudotime and trajectory inference are largely overlapping.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450DD-13E9-0045-BCAF-014977C2FE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3" y="6517938"/>
            <a:ext cx="7263585" cy="365124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cole-trapnell-lab.github.io</a:t>
            </a:r>
            <a:r>
              <a:rPr lang="en-US" dirty="0"/>
              <a:t>/monocle-release/docs/#constructing-single-cell-trajectories</a:t>
            </a:r>
          </a:p>
        </p:txBody>
      </p:sp>
    </p:spTree>
    <p:extLst>
      <p:ext uri="{BB962C8B-B14F-4D97-AF65-F5344CB8AC3E}">
        <p14:creationId xmlns:p14="http://schemas.microsoft.com/office/powerpoint/2010/main" val="394092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2907524"/>
            <a:chOff x="2313229" y="2757238"/>
            <a:chExt cx="7452900" cy="2281390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Trajectory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Pseudotim</a:t>
              </a: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DE along trajectory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cxnSpLocks/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cxnSpLocks/>
              <a:stCxn id="41" idx="3"/>
              <a:endCxn id="43" idx="1"/>
            </p:cNvCxnSpPr>
            <p:nvPr/>
          </p:nvCxnSpPr>
          <p:spPr>
            <a:xfrm flipV="1">
              <a:off x="6995370" y="3314441"/>
              <a:ext cx="849250" cy="152063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Trajectory analysis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743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2907524"/>
            <a:chOff x="2313229" y="2757238"/>
            <a:chExt cx="7452900" cy="2281390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Trajectory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Pseudotim</a:t>
              </a: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inference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DE along trajectory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cxnSpLocks/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cxnSpLocks/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cxnSpLocks/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cxnSpLocks/>
              <a:stCxn id="41" idx="3"/>
              <a:endCxn id="43" idx="1"/>
            </p:cNvCxnSpPr>
            <p:nvPr/>
          </p:nvCxnSpPr>
          <p:spPr>
            <a:xfrm flipV="1">
              <a:off x="6995370" y="3314441"/>
              <a:ext cx="849250" cy="152063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cxnSpLocks/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Trajectory analysis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C4B4D46-4AFC-0A49-B84C-4BDB390F37C9}"/>
              </a:ext>
            </a:extLst>
          </p:cNvPr>
          <p:cNvSpPr/>
          <p:nvPr/>
        </p:nvSpPr>
        <p:spPr>
          <a:xfrm>
            <a:off x="8183863" y="3294642"/>
            <a:ext cx="2934073" cy="28815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2E36D-A2B4-9B4F-A314-6BCE9847BF98}"/>
              </a:ext>
            </a:extLst>
          </p:cNvPr>
          <p:cNvSpPr/>
          <p:nvPr/>
        </p:nvSpPr>
        <p:spPr>
          <a:xfrm>
            <a:off x="882026" y="6176099"/>
            <a:ext cx="4340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github.com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agitter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/single-cell-pseudotime</a:t>
            </a:r>
          </a:p>
        </p:txBody>
      </p:sp>
    </p:spTree>
    <p:extLst>
      <p:ext uri="{BB962C8B-B14F-4D97-AF65-F5344CB8AC3E}">
        <p14:creationId xmlns:p14="http://schemas.microsoft.com/office/powerpoint/2010/main" val="84842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Trajectory inference (TI)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 algorithm comes out almost every week now!</a:t>
            </a:r>
          </a:p>
          <a:p>
            <a:r>
              <a:rPr lang="en-US" dirty="0" err="1"/>
              <a:t>Pubmed</a:t>
            </a:r>
            <a:r>
              <a:rPr lang="en-US" dirty="0"/>
              <a:t> results for “</a:t>
            </a:r>
            <a:r>
              <a:rPr lang="en-US" b="1" dirty="0"/>
              <a:t>trajectory inference method single-cell</a:t>
            </a:r>
            <a:r>
              <a:rPr lang="en-US" dirty="0"/>
              <a:t>”: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E8EED4-A0F1-8840-AD81-C49733723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D3D1D-E27F-D94D-90EB-B5AAC028D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032" y="2733283"/>
            <a:ext cx="3721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Trajectory inference (TI)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3FE-6D6E-6444-8EED-035BE159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new algorithm comes out almost every week now!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E8EED4-A0F1-8840-AD81-C49733723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849D5-5787-3343-AC40-F27594874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1845"/>
            <a:ext cx="5873152" cy="2141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C3E05-B36A-B345-A685-3CFEB0D9A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739" y="2561845"/>
            <a:ext cx="5836861" cy="17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27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-20 -20 -40 6 37 0 143;170;220 175;171;171 79;129;189 220;230;242 Calibri Rectangle 8 1 1 0 0 0 0 0 0 1 1 1 90;200;30 10;255;0 0 0 0 175;171;171 220;230;242 220;230;242 0 1 1 0 15 50 85 0 0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56AF91C-A915-EB43-A318-2526352C94CB}" vid="{00B548D9-0413-EF4C-B81F-15ECCD6673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5245</TotalTime>
  <Words>3267</Words>
  <Application>Microsoft Macintosh PowerPoint</Application>
  <PresentationFormat>Widescreen</PresentationFormat>
  <Paragraphs>378</Paragraphs>
  <Slides>43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Avenir</vt:lpstr>
      <vt:lpstr>Calibri</vt:lpstr>
      <vt:lpstr>Calibri Light</vt:lpstr>
      <vt:lpstr>Comfortaa</vt:lpstr>
      <vt:lpstr>Lora</vt:lpstr>
      <vt:lpstr>Theme1</vt:lpstr>
      <vt:lpstr>Lecture 8  Inferring cell pseudotime from scRNAseq data</vt:lpstr>
      <vt:lpstr>What is pseudotime?</vt:lpstr>
      <vt:lpstr>What is pseudotime?</vt:lpstr>
      <vt:lpstr>What is pseudotime in single-cell RNA-seq?</vt:lpstr>
      <vt:lpstr>What is pseudotime in single-cell RNA-seq?</vt:lpstr>
      <vt:lpstr>PowerPoint Presentation</vt:lpstr>
      <vt:lpstr>PowerPoint Presentation</vt:lpstr>
      <vt:lpstr>Trajectory inference (TI) tools</vt:lpstr>
      <vt:lpstr>Trajectory inference (TI) tools</vt:lpstr>
      <vt:lpstr>Trajectory inference (TI) tools</vt:lpstr>
      <vt:lpstr>Trajectory inference (TI) tools</vt:lpstr>
      <vt:lpstr>Slingshot</vt:lpstr>
      <vt:lpstr>Slingshot</vt:lpstr>
      <vt:lpstr>Slingshot</vt:lpstr>
      <vt:lpstr>Minimum spanning tree?!?</vt:lpstr>
      <vt:lpstr>Minimum spanning tree?!?</vt:lpstr>
      <vt:lpstr>Minimum spanning tree?!?</vt:lpstr>
      <vt:lpstr>Principal curves?!?</vt:lpstr>
      <vt:lpstr>Principal curves?!?</vt:lpstr>
      <vt:lpstr>Principal curves?!?</vt:lpstr>
      <vt:lpstr>Why clustering quality matters for trajectory inference</vt:lpstr>
      <vt:lpstr>Why clustering quality matters for trajectory inference</vt:lpstr>
      <vt:lpstr>Making sense of all these different methods</vt:lpstr>
      <vt:lpstr>PowerPoint Presentation</vt:lpstr>
      <vt:lpstr>Pseudotime inference</vt:lpstr>
      <vt:lpstr>But how are trajectories oriented??? </vt:lpstr>
      <vt:lpstr>But how are trajectories oriented??? </vt:lpstr>
      <vt:lpstr>But how are trajectories oriented??? </vt:lpstr>
      <vt:lpstr>RNA velocity</vt:lpstr>
      <vt:lpstr>RNA velocity</vt:lpstr>
      <vt:lpstr>RNA velocity</vt:lpstr>
      <vt:lpstr>RNA velocity</vt:lpstr>
      <vt:lpstr>RNA velocity generalized to non-steady-state cell populations</vt:lpstr>
      <vt:lpstr>Using RNA velocity to infer directionality of the trajectory</vt:lpstr>
      <vt:lpstr>Using RNA velocity to infer directionality of the trajectory</vt:lpstr>
      <vt:lpstr>RNA velocity: CURRENT CHALLENGES and future perspectives</vt:lpstr>
      <vt:lpstr>RNA velocity: CURRENT CHALLENGES and future perspectives</vt:lpstr>
      <vt:lpstr>RNA velocity: CURRENT CHALLENGES and future perspectives</vt:lpstr>
      <vt:lpstr>RNA velocity: CURRENT CHALLENGES and future perspectives</vt:lpstr>
      <vt:lpstr>PowerPoint Presentation</vt:lpstr>
      <vt:lpstr>Modeling gene expression along pseudotime</vt:lpstr>
      <vt:lpstr>Modeling gene expression along pseudotime</vt:lpstr>
      <vt:lpstr>Performing temporal DE gene analysis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the molecular mechanisms regulating cytoplasmic and nuclear events occurring during MCC differentiation </dc:title>
  <dc:creator>Jacques Serizay</dc:creator>
  <cp:lastModifiedBy>Jacques Serizay</cp:lastModifiedBy>
  <cp:revision>337</cp:revision>
  <cp:lastPrinted>2021-06-06T12:34:34Z</cp:lastPrinted>
  <dcterms:created xsi:type="dcterms:W3CDTF">2021-02-26T11:16:43Z</dcterms:created>
  <dcterms:modified xsi:type="dcterms:W3CDTF">2021-10-07T07:20:43Z</dcterms:modified>
</cp:coreProperties>
</file>