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5" r:id="rId2"/>
  </p:sldMasterIdLst>
  <p:notesMasterIdLst>
    <p:notesMasterId r:id="rId21"/>
  </p:notesMasterIdLst>
  <p:handoutMasterIdLst>
    <p:handoutMasterId r:id="rId22"/>
  </p:handoutMasterIdLst>
  <p:sldIdLst>
    <p:sldId id="302" r:id="rId3"/>
    <p:sldId id="437" r:id="rId4"/>
    <p:sldId id="444" r:id="rId5"/>
    <p:sldId id="438" r:id="rId6"/>
    <p:sldId id="439" r:id="rId7"/>
    <p:sldId id="440" r:id="rId8"/>
    <p:sldId id="448" r:id="rId9"/>
    <p:sldId id="441" r:id="rId10"/>
    <p:sldId id="446" r:id="rId11"/>
    <p:sldId id="449" r:id="rId12"/>
    <p:sldId id="447" r:id="rId13"/>
    <p:sldId id="450" r:id="rId14"/>
    <p:sldId id="451" r:id="rId15"/>
    <p:sldId id="452" r:id="rId16"/>
    <p:sldId id="453" r:id="rId17"/>
    <p:sldId id="442" r:id="rId18"/>
    <p:sldId id="443" r:id="rId19"/>
    <p:sldId id="445" r:id="rId20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7E16"/>
    <a:srgbClr val="EE9E08"/>
    <a:srgbClr val="D000FE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0"/>
    <p:restoredTop sz="97179"/>
  </p:normalViewPr>
  <p:slideViewPr>
    <p:cSldViewPr snapToGrid="0" snapToObjects="1">
      <p:cViewPr varScale="1">
        <p:scale>
          <a:sx n="124" d="100"/>
          <a:sy n="124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529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8359C9-4707-574C-BCD3-54E8A40A8B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D0936-6C0E-204C-8263-1D9EC2F185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32C27-7A12-5D47-865F-0077DE711A5B}" type="datetimeFigureOut">
              <a:rPr lang="en-US" smtClean="0"/>
              <a:t>2/2/22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4CB9E-29BD-9248-9EB0-A432B4BC95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C7556-9873-2C4B-8743-9EAF0D3572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37806-88C1-EF41-BEDB-EAF076C2E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8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DCE38-12D8-824E-8313-E5640C50BE3F}" type="datetimeFigureOut">
              <a:rPr lang="en-US" smtClean="0"/>
              <a:t>2/2/22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1ECB-A124-AA4D-982B-4CBCFD40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4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 and thank you for attending my presentation. I am going to talk about the project I recently started working on in the Spassky and </a:t>
            </a:r>
            <a:r>
              <a:rPr lang="en-US" dirty="0" err="1"/>
              <a:t>Koszul</a:t>
            </a:r>
            <a:r>
              <a:rPr lang="en-US" dirty="0"/>
              <a:t> labs, both located in Paris. This project focuses on the unusual cooption of the mitotic machinery to drive, not cell division but cell differentiation.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8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28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3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4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47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43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58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89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4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34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87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9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29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69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54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55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would like to expand these observations to </a:t>
            </a:r>
            <a:r>
              <a:rPr lang="en-US" i="1" dirty="0"/>
              <a:t>in vivo</a:t>
            </a:r>
            <a:r>
              <a:rPr lang="en-US" i="0" dirty="0"/>
              <a:t> data. I also want to check what happens in terms of transcriptional dynamics in cells where Cyclin O, a key non-canonical cyclin involved in MCC diff., is knocked-out.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021ECB-A124-AA4D-982B-4CBCFD402A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7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AA4C-3692-DC40-ADE0-508B5814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omfortaa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45597-59BF-184F-B29C-07C34F956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EED0F-48AE-564E-A6C3-CF27D90E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336-2B77-594A-9C6A-CA3AA84E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3CD6-B859-CC4B-973D-63DFFDFC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628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2174-956C-CE42-AF06-2CC1F76F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40962-E512-134A-8B89-5D29AB8A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51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0C8F3A-B457-244F-A8D6-8903A1D3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pPr/>
              <a:t>‹#›</a:t>
            </a:fld>
            <a:endParaRPr lang="en-US" sz="9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7B3241-74CA-D249-BD38-4C57AA29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2DBE3-A140-254C-985C-6AF05AF9AD27}"/>
              </a:ext>
            </a:extLst>
          </p:cNvPr>
          <p:cNvCxnSpPr/>
          <p:nvPr userDrawn="1"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64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774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35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AA4C-3692-DC40-ADE0-508B5814C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omforta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45597-59BF-184F-B29C-07C34F956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EED0F-48AE-564E-A6C3-CF27D90E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336-2B77-594A-9C6A-CA3AA84E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3CD6-B859-CC4B-973D-63DFFDFC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0632E8F-BC5A-F248-80ED-1F97EF00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solidFill>
                  <a:srgbClr val="C00000"/>
                </a:solidFill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2AAB57-3E91-CD44-B171-552A166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51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4DC02A-2616-F64A-B0FB-1850944D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582C66-A38A-0148-A693-B2EA2B841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094FB6-296B-914B-8E3E-265CC9085FCA}"/>
              </a:ext>
            </a:extLst>
          </p:cNvPr>
          <p:cNvCxnSpPr/>
          <p:nvPr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50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0632E8F-BC5A-F248-80ED-1F97EF00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solidFill>
                  <a:srgbClr val="C00000"/>
                </a:solidFill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22AAB57-3E91-CD44-B171-552A166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15522"/>
            <a:ext cx="12192000" cy="306090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 b="0" i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4DC02A-2616-F64A-B0FB-1850944D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582C66-A38A-0148-A693-B2EA2B841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094FB6-296B-914B-8E3E-265CC9085FCA}"/>
              </a:ext>
            </a:extLst>
          </p:cNvPr>
          <p:cNvCxnSpPr/>
          <p:nvPr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049B69-1112-914F-B658-5B59DBDAC7C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1760" y="873762"/>
            <a:ext cx="11927840" cy="11797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154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6CDD01-E503-F840-9A2A-3783A490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0251D2-43BA-C946-A8E2-C1666250C02C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47D1BD-9050-E74A-ACDB-B2A1C15F8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" y="0"/>
            <a:ext cx="12182475" cy="1817688"/>
          </a:xfrm>
        </p:spPr>
        <p:txBody>
          <a:bodyPr anchor="ctr"/>
          <a:lstStyle>
            <a:lvl1pPr algn="ctr">
              <a:buNone/>
              <a:defRPr sz="44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229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2174-956C-CE42-AF06-2CC1F76F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6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p:spPr>
        <p:txBody>
          <a:bodyPr anchor="ctr">
            <a:noAutofit/>
          </a:bodyPr>
          <a:lstStyle>
            <a:lvl1pPr>
              <a:defRPr sz="2000" b="1">
                <a:latin typeface="Comfortaa" pitchFamily="2" charset="0"/>
                <a:ea typeface="Dotum" panose="020B0600000101010101" pitchFamily="34" charset="-127"/>
                <a:cs typeface="Menlo" panose="020B0609030804020204" pitchFamily="49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40962-E512-134A-8B89-5D29AB8A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873761"/>
            <a:ext cx="11927840" cy="5517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0C8F3A-B457-244F-A8D6-8903A1D3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8834" y="5771008"/>
            <a:ext cx="2743200" cy="1452881"/>
          </a:xfrm>
          <a:prstGeom prst="rect">
            <a:avLst/>
          </a:prstGeom>
        </p:spPr>
        <p:txBody>
          <a:bodyPr anchor="b"/>
          <a:lstStyle>
            <a:lvl1pPr algn="r">
              <a:defRPr sz="9600" b="1">
                <a:solidFill>
                  <a:schemeClr val="bg2"/>
                </a:solidFill>
              </a:defRPr>
            </a:lvl1pPr>
          </a:lstStyle>
          <a:p>
            <a:fld id="{9A8A48B6-7138-CD4D-A0E5-305C4B90F102}" type="slidenum">
              <a:rPr lang="en-US" smtClean="0"/>
              <a:pPr/>
              <a:t>‹#›</a:t>
            </a:fld>
            <a:endParaRPr lang="en-US" sz="9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7B3241-74CA-D249-BD38-4C57AA297F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>
            <a:normAutofit/>
          </a:bodyPr>
          <a:lstStyle>
            <a:lvl1pPr>
              <a:buNone/>
              <a:defRPr lang="en-US" sz="1000" i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C2DBE3-A140-254C-985C-6AF05AF9AD27}"/>
              </a:ext>
            </a:extLst>
          </p:cNvPr>
          <p:cNvCxnSpPr/>
          <p:nvPr userDrawn="1"/>
        </p:nvCxnSpPr>
        <p:spPr>
          <a:xfrm>
            <a:off x="0" y="806824"/>
            <a:ext cx="12192000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tx1"/>
                </a:gs>
                <a:gs pos="50000">
                  <a:schemeClr val="tx1">
                    <a:alpha val="7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0"/>
              <a:tileRect/>
            </a:gra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580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9439E-A8C1-0147-878A-E596CBCA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68514-C71E-D749-B402-55997747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29C53-DC6E-5B43-AE85-3EF6A4F76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34DA9-DD42-8445-BB79-DF30D799A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FCD4-3911-E943-8744-54979FE9B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8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9439E-A8C1-0147-878A-E596CBCA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68514-C71E-D749-B402-559977473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29C53-DC6E-5B43-AE85-3EF6A4F76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34DA9-DD42-8445-BB79-DF30D799A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FCD4-3911-E943-8744-54979FE9B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48B6-7138-CD4D-A0E5-305C4B90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2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ioconductor.org/packages/release/data/experiment/vignettes/celldex/inst/doc/userguide.htm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66F8-B83F-1B49-8597-D3245B360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7978" y="226031"/>
            <a:ext cx="8596044" cy="251716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4000" b="1" dirty="0"/>
              <a:t>Lecture 6</a:t>
            </a:r>
            <a:br>
              <a:rPr lang="en-US" sz="4000" b="1" dirty="0"/>
            </a:br>
            <a:br>
              <a:rPr lang="en-US" sz="2800" b="1" dirty="0"/>
            </a:br>
            <a:r>
              <a:rPr lang="en-US" sz="2800" b="1" dirty="0"/>
              <a:t>Annotating cell populations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B9B4A-A53C-8D4D-8F0C-1EC9BC3CC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2462"/>
            <a:ext cx="9144000" cy="3026664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Comfortaa" pitchFamily="2" charset="0"/>
              </a:rPr>
              <a:t>Physalia</a:t>
            </a:r>
            <a:r>
              <a:rPr lang="en-GB" b="1" dirty="0">
                <a:latin typeface="Comfortaa" pitchFamily="2" charset="0"/>
              </a:rPr>
              <a:t> course 2022</a:t>
            </a:r>
            <a:br>
              <a:rPr lang="en-GB" b="1" dirty="0">
                <a:latin typeface="Comfortaa" pitchFamily="2" charset="0"/>
              </a:rPr>
            </a:br>
            <a:r>
              <a:rPr lang="en-GB" sz="2800" dirty="0">
                <a:latin typeface="Comfortaa" pitchFamily="2" charset="0"/>
              </a:rPr>
              <a:t>—</a:t>
            </a:r>
            <a:br>
              <a:rPr lang="en-GB" sz="4000" b="1" dirty="0">
                <a:latin typeface="Comfortaa" pitchFamily="2" charset="0"/>
              </a:rPr>
            </a:br>
            <a:r>
              <a:rPr lang="en-GB" b="1" dirty="0">
                <a:latin typeface="Comfortaa" pitchFamily="2" charset="0"/>
              </a:rPr>
              <a:t>Single-cell RNA-seq with R/Bioconductor</a:t>
            </a:r>
          </a:p>
          <a:p>
            <a:endParaRPr lang="en-GB" b="1" dirty="0">
              <a:latin typeface="Comfortaa" pitchFamily="2" charset="0"/>
            </a:endParaRPr>
          </a:p>
          <a:p>
            <a:endParaRPr lang="en-GB" b="1" dirty="0">
              <a:latin typeface="Comfortaa" pitchFamily="2" charset="0"/>
            </a:endParaRPr>
          </a:p>
          <a:p>
            <a:r>
              <a:rPr lang="en-GB" b="1" dirty="0">
                <a:latin typeface="Comfortaa" pitchFamily="2" charset="0"/>
              </a:rPr>
              <a:t>Instructors:</a:t>
            </a:r>
            <a:r>
              <a:rPr lang="en-GB" dirty="0">
                <a:latin typeface="Comfortaa" pitchFamily="2" charset="0"/>
              </a:rPr>
              <a:t> </a:t>
            </a:r>
            <a:r>
              <a:rPr lang="en-US" dirty="0">
                <a:latin typeface="Comfortaa" pitchFamily="2" charset="0"/>
              </a:rPr>
              <a:t>Jacques Serizay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77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10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C00000"/>
                </a:solidFill>
              </a:rPr>
              <a:t>Automated cell type annotation using public marker databases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806DC3-26F4-6049-A36A-2BDC4A70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Celldex</a:t>
            </a:r>
            <a:r>
              <a:rPr lang="en-US" dirty="0"/>
              <a:t> compiles transcriptome profiles for collections of “pure” cell types.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Human primary cell atlas (2013)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Blueprint/ENCODE (2012/2013)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Mouse RNA-seq (2019)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ImmGen</a:t>
            </a:r>
            <a:r>
              <a:rPr lang="en-US" dirty="0"/>
              <a:t> project (microarrays from 2008…)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Database of Immune Cell Expression/</a:t>
            </a:r>
            <a:r>
              <a:rPr lang="en-GB" dirty="0" err="1"/>
              <a:t>eQTLs</a:t>
            </a:r>
            <a:r>
              <a:rPr lang="en-GB" dirty="0"/>
              <a:t>/Epigenomics (2018)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Novershtern</a:t>
            </a:r>
            <a:r>
              <a:rPr lang="en-GB" dirty="0"/>
              <a:t> hematopoietic data</a:t>
            </a:r>
            <a:r>
              <a:rPr lang="en-US" dirty="0"/>
              <a:t> (microarrays from 2011…)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Monaco immune data (2019)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9D7D88-5440-0648-9B8B-C348F6B739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658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11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C00000"/>
                </a:solidFill>
              </a:rPr>
              <a:t>Automated cell type annotation using public marker databases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806DC3-26F4-6049-A36A-2BDC4A70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 err="1"/>
              <a:t>reference_sumExp</a:t>
            </a:r>
            <a:r>
              <a:rPr lang="en-US" dirty="0"/>
              <a:t> &lt;- </a:t>
            </a:r>
            <a:r>
              <a:rPr lang="en-US" dirty="0" err="1"/>
              <a:t>celldex</a:t>
            </a:r>
            <a:r>
              <a:rPr lang="en-US" dirty="0"/>
              <a:t>::…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 err="1"/>
              <a:t>scExp</a:t>
            </a:r>
            <a:r>
              <a:rPr lang="en-US" dirty="0"/>
              <a:t> &lt;- …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predictions &lt;- SingleR::SingleR(</a:t>
            </a:r>
          </a:p>
          <a:p>
            <a:pPr marL="625475" indent="-215900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test = </a:t>
            </a:r>
            <a:r>
              <a:rPr lang="en-US" dirty="0" err="1"/>
              <a:t>scExp</a:t>
            </a:r>
            <a:r>
              <a:rPr lang="en-US" dirty="0"/>
              <a:t>, </a:t>
            </a:r>
          </a:p>
          <a:p>
            <a:pPr marL="625475" indent="-215900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ref = </a:t>
            </a:r>
            <a:r>
              <a:rPr lang="en-US" dirty="0" err="1"/>
              <a:t>reference_sumExp</a:t>
            </a:r>
            <a:r>
              <a:rPr lang="en-US" dirty="0"/>
              <a:t>, </a:t>
            </a:r>
          </a:p>
          <a:p>
            <a:pPr marL="625475" indent="-215900"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labels = </a:t>
            </a:r>
            <a:r>
              <a:rPr lang="en-US" dirty="0" err="1"/>
              <a:t>reference_sumExp$label</a:t>
            </a:r>
            <a:endParaRPr lang="en-US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)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FDB894-5ABC-DA47-B7D0-BBD44A6DCD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B5BCDE-F139-1F4D-BF78-1EA86D099C0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1760" y="873762"/>
            <a:ext cx="11927840" cy="1426378"/>
          </a:xfrm>
        </p:spPr>
        <p:txBody>
          <a:bodyPr>
            <a:normAutofit/>
          </a:bodyPr>
          <a:lstStyle/>
          <a:p>
            <a:r>
              <a:rPr lang="en-US" dirty="0" err="1"/>
              <a:t>Celldex</a:t>
            </a:r>
            <a:r>
              <a:rPr lang="en-US" dirty="0"/>
              <a:t> compiles transcriptome profiles for collections of “pure” cell types and stores them in </a:t>
            </a:r>
            <a:r>
              <a:rPr lang="en-US" dirty="0" err="1"/>
              <a:t>SummarizedExperiment</a:t>
            </a:r>
            <a:r>
              <a:rPr lang="en-US" dirty="0"/>
              <a:t> objects.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53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12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Garnett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FDB894-5ABC-DA47-B7D0-BBD44A6DCD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Pliner</a:t>
            </a:r>
            <a:r>
              <a:rPr lang="en-US" dirty="0"/>
              <a:t> et al, Nat Methods 2019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B5BCDE-F139-1F4D-BF78-1EA86D099C0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Garnett relies on another approach to classify cells. It uses known cell type markers to train a regression classifier.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2D2B3B-F532-A44B-8418-4D55D1B15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" y="2124648"/>
            <a:ext cx="106045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5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13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Garnett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FDB894-5ABC-DA47-B7D0-BBD44A6DCD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Pliner</a:t>
            </a:r>
            <a:r>
              <a:rPr lang="en-US" dirty="0"/>
              <a:t> et al, Nat Methods 2019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B5BCDE-F139-1F4D-BF78-1EA86D099C0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Garnett relies on another approach to classify cells. It uses known cell type markers to train a regression classifier.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A95FF4-829D-3C40-9E51-48A6A3653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554" y="1629683"/>
            <a:ext cx="5894892" cy="47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6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Garnett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FDB894-5ABC-DA47-B7D0-BBD44A6DCD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/>
          <a:lstStyle/>
          <a:p>
            <a:r>
              <a:rPr lang="en-US" dirty="0" err="1"/>
              <a:t>Pliner</a:t>
            </a:r>
            <a:r>
              <a:rPr lang="en-US" dirty="0"/>
              <a:t> et al, Nat Methods 2019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B5BCDE-F139-1F4D-BF78-1EA86D099C0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Garnett relies on another approach to classify cells. It uses known cell type markers to train a regression classifier.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258A1-347D-0F4C-8467-E64E39D43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638" y="1683708"/>
            <a:ext cx="5272724" cy="460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64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Garnett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FDB894-5ABC-DA47-B7D0-BBD44A6DCD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Pliner</a:t>
            </a:r>
            <a:r>
              <a:rPr lang="en-US" dirty="0"/>
              <a:t> et al, Nat Methods 2019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B5BCDE-F139-1F4D-BF78-1EA86D099C0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Garnett can leverage cluster annotation to extend annotations. 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0ADDE-A0BB-3B4F-BC6B-D06991166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1133"/>
            <a:ext cx="12192000" cy="40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53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Automated cell type annotation using public marker databases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806DC3-26F4-6049-A36A-2BDC4A70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Huge (and growing!) collection </a:t>
            </a:r>
            <a:r>
              <a:rPr lang="en-US" dirty="0"/>
              <a:t>of tools for automated cell annotation…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Abdelaal</a:t>
            </a:r>
            <a:r>
              <a:rPr lang="en-US" dirty="0"/>
              <a:t> et al., Genome Biol. 2019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4DD419-C37C-1B42-A905-BB0F68843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285" y="1551727"/>
            <a:ext cx="8394216" cy="496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24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17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Automated cell type annotation using public marker databases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806DC3-26F4-6049-A36A-2BDC4A70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Huge (and growing!) collection </a:t>
            </a:r>
            <a:r>
              <a:rPr lang="en-US" dirty="0"/>
              <a:t>of tools for automated cell annotation…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Abdelaal</a:t>
            </a:r>
            <a:r>
              <a:rPr lang="en-US" dirty="0"/>
              <a:t> et al., Genome Biol. 2019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57662A-B084-F84E-B9FA-EEDD9C931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550" y="1571115"/>
            <a:ext cx="5051685" cy="51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38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270485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0C9FD49-09F0-1E4B-A346-56042F28DAF6}"/>
              </a:ext>
            </a:extLst>
          </p:cNvPr>
          <p:cNvSpPr/>
          <p:nvPr/>
        </p:nvSpPr>
        <p:spPr>
          <a:xfrm>
            <a:off x="8352121" y="3294642"/>
            <a:ext cx="3163340" cy="328914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93260-2488-FB4C-9B9F-D7E3B026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9942" y="-1"/>
            <a:ext cx="12192000" cy="1818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7690BD-9F42-5F41-AAC8-EF54414DCADA}"/>
              </a:ext>
            </a:extLst>
          </p:cNvPr>
          <p:cNvSpPr txBox="1"/>
          <p:nvPr/>
        </p:nvSpPr>
        <p:spPr>
          <a:xfrm>
            <a:off x="-9939" y="0"/>
            <a:ext cx="12201939" cy="1819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endParaRPr lang="en-US" sz="14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sym typeface="Wingdings" pitchFamily="2" charset="2"/>
              </a:rPr>
              <a:t>Analysis workflow</a:t>
            </a:r>
            <a:endParaRPr lang="en-US" b="1" dirty="0">
              <a:sym typeface="Wingdings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CDD851-C4E7-F642-B051-F50B65EF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100273"/>
            <a:ext cx="2874267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5570EC5-6A64-414E-AB50-A1679680B04E}"/>
              </a:ext>
            </a:extLst>
          </p:cNvPr>
          <p:cNvGrpSpPr/>
          <p:nvPr/>
        </p:nvGrpSpPr>
        <p:grpSpPr>
          <a:xfrm>
            <a:off x="1380713" y="2318657"/>
            <a:ext cx="9498370" cy="3906913"/>
            <a:chOff x="2313229" y="2757238"/>
            <a:chExt cx="7452900" cy="3065561"/>
          </a:xfrm>
        </p:grpSpPr>
        <p:sp>
          <p:nvSpPr>
            <p:cNvPr id="36" name="Google Shape;170;p3">
              <a:extLst>
                <a:ext uri="{FF2B5EF4-FFF2-40B4-BE49-F238E27FC236}">
                  <a16:creationId xmlns:a16="http://schemas.microsoft.com/office/drawing/2014/main" id="{6543A2F5-D006-2C42-8CBC-E7A7D04E5DE0}"/>
                </a:ext>
              </a:extLst>
            </p:cNvPr>
            <p:cNvSpPr txBox="1"/>
            <p:nvPr/>
          </p:nvSpPr>
          <p:spPr>
            <a:xfrm>
              <a:off x="231323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Expression Matrix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(GENES x CELLS)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71;p3">
              <a:extLst>
                <a:ext uri="{FF2B5EF4-FFF2-40B4-BE49-F238E27FC236}">
                  <a16:creationId xmlns:a16="http://schemas.microsoft.com/office/drawing/2014/main" id="{216E0DA1-3B56-4649-87A0-06A73160F258}"/>
                </a:ext>
              </a:extLst>
            </p:cNvPr>
            <p:cNvSpPr txBox="1"/>
            <p:nvPr/>
          </p:nvSpPr>
          <p:spPr>
            <a:xfrm>
              <a:off x="231323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Filter Cells /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Quality Control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72;p3">
              <a:extLst>
                <a:ext uri="{FF2B5EF4-FFF2-40B4-BE49-F238E27FC236}">
                  <a16:creationId xmlns:a16="http://schemas.microsoft.com/office/drawing/2014/main" id="{F09CD46B-DC6C-B945-AD71-7FABB6EEC70C}"/>
                </a:ext>
              </a:extLst>
            </p:cNvPr>
            <p:cNvSpPr txBox="1"/>
            <p:nvPr/>
          </p:nvSpPr>
          <p:spPr>
            <a:xfrm>
              <a:off x="231323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Normalization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73;p3">
              <a:extLst>
                <a:ext uri="{FF2B5EF4-FFF2-40B4-BE49-F238E27FC236}">
                  <a16:creationId xmlns:a16="http://schemas.microsoft.com/office/drawing/2014/main" id="{F95FC85B-D91E-7042-9169-403FDCC78786}"/>
                </a:ext>
              </a:extLst>
            </p:cNvPr>
            <p:cNvSpPr txBox="1"/>
            <p:nvPr/>
          </p:nvSpPr>
          <p:spPr>
            <a:xfrm>
              <a:off x="507387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Identify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Variable Genes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74;p3">
              <a:extLst>
                <a:ext uri="{FF2B5EF4-FFF2-40B4-BE49-F238E27FC236}">
                  <a16:creationId xmlns:a16="http://schemas.microsoft.com/office/drawing/2014/main" id="{E0FFA0D4-CB0F-7B4F-8A3F-389AA5CD512A}"/>
                </a:ext>
              </a:extLst>
            </p:cNvPr>
            <p:cNvSpPr txBox="1"/>
            <p:nvPr/>
          </p:nvSpPr>
          <p:spPr>
            <a:xfrm>
              <a:off x="5073870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Dimensionality Reduction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75;p3">
              <a:extLst>
                <a:ext uri="{FF2B5EF4-FFF2-40B4-BE49-F238E27FC236}">
                  <a16:creationId xmlns:a16="http://schemas.microsoft.com/office/drawing/2014/main" id="{D9E36693-9CDB-D74A-AABA-D9DBA0E582F0}"/>
                </a:ext>
              </a:extLst>
            </p:cNvPr>
            <p:cNvSpPr txBox="1"/>
            <p:nvPr/>
          </p:nvSpPr>
          <p:spPr>
            <a:xfrm>
              <a:off x="5073870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Clustering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76;p3">
              <a:extLst>
                <a:ext uri="{FF2B5EF4-FFF2-40B4-BE49-F238E27FC236}">
                  <a16:creationId xmlns:a16="http://schemas.microsoft.com/office/drawing/2014/main" id="{24968463-C540-CF4F-9E51-F647902DB12A}"/>
                </a:ext>
              </a:extLst>
            </p:cNvPr>
            <p:cNvSpPr txBox="1"/>
            <p:nvPr/>
          </p:nvSpPr>
          <p:spPr>
            <a:xfrm>
              <a:off x="5073870" y="541569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Explore (known) </a:t>
              </a:r>
            </a:p>
            <a:p>
              <a:pPr lvl="0" algn="ctr">
                <a:buClr>
                  <a:srgbClr val="000000"/>
                </a:buClr>
                <a:buSzPts val="1400"/>
              </a:pPr>
              <a:r>
                <a:rPr lang="en-GB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marker genes</a:t>
              </a:r>
            </a:p>
          </p:txBody>
        </p:sp>
        <p:sp>
          <p:nvSpPr>
            <p:cNvPr id="43" name="Google Shape;177;p3">
              <a:extLst>
                <a:ext uri="{FF2B5EF4-FFF2-40B4-BE49-F238E27FC236}">
                  <a16:creationId xmlns:a16="http://schemas.microsoft.com/office/drawing/2014/main" id="{66B8C4AB-0E17-324E-8D10-3C9C8FCEA96A}"/>
                </a:ext>
              </a:extLst>
            </p:cNvPr>
            <p:cNvSpPr txBox="1"/>
            <p:nvPr/>
          </p:nvSpPr>
          <p:spPr>
            <a:xfrm>
              <a:off x="7844620" y="3110891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Differentially Expressed Genes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78;p3">
              <a:extLst>
                <a:ext uri="{FF2B5EF4-FFF2-40B4-BE49-F238E27FC236}">
                  <a16:creationId xmlns:a16="http://schemas.microsoft.com/office/drawing/2014/main" id="{9C7C4B9B-F694-9C49-94CA-C122C3910F44}"/>
                </a:ext>
              </a:extLst>
            </p:cNvPr>
            <p:cNvSpPr txBox="1"/>
            <p:nvPr/>
          </p:nvSpPr>
          <p:spPr>
            <a:xfrm>
              <a:off x="7844619" y="3866759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Assigning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Cell Type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79;p3">
              <a:extLst>
                <a:ext uri="{FF2B5EF4-FFF2-40B4-BE49-F238E27FC236}">
                  <a16:creationId xmlns:a16="http://schemas.microsoft.com/office/drawing/2014/main" id="{EE5F7FBA-3091-DA40-906B-4FDF8CA9A45D}"/>
                </a:ext>
              </a:extLst>
            </p:cNvPr>
            <p:cNvSpPr txBox="1"/>
            <p:nvPr/>
          </p:nvSpPr>
          <p:spPr>
            <a:xfrm>
              <a:off x="7844619" y="4631528"/>
              <a:ext cx="1921500" cy="407100"/>
            </a:xfrm>
            <a:prstGeom prst="rect">
              <a:avLst/>
            </a:prstGeom>
            <a:solidFill>
              <a:srgbClr val="EFEFEF"/>
            </a:solidFill>
            <a:ln w="19050" cap="flat" cmpd="sng">
              <a:solidFill>
                <a:srgbClr val="00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Functional Annotation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80;p3">
              <a:extLst>
                <a:ext uri="{FF2B5EF4-FFF2-40B4-BE49-F238E27FC236}">
                  <a16:creationId xmlns:a16="http://schemas.microsoft.com/office/drawing/2014/main" id="{7F37641D-5253-B24B-AE66-9936FD16174B}"/>
                </a:ext>
              </a:extLst>
            </p:cNvPr>
            <p:cNvCxnSpPr>
              <a:stCxn id="36" idx="2"/>
              <a:endCxn id="37" idx="0"/>
            </p:cNvCxnSpPr>
            <p:nvPr/>
          </p:nvCxnSpPr>
          <p:spPr>
            <a:xfrm>
              <a:off x="327398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181;p3">
              <a:extLst>
                <a:ext uri="{FF2B5EF4-FFF2-40B4-BE49-F238E27FC236}">
                  <a16:creationId xmlns:a16="http://schemas.microsoft.com/office/drawing/2014/main" id="{2DCB7178-46CB-B94B-81EF-E140ECD2FFC6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>
              <a:off x="327398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82;p3">
              <a:extLst>
                <a:ext uri="{FF2B5EF4-FFF2-40B4-BE49-F238E27FC236}">
                  <a16:creationId xmlns:a16="http://schemas.microsoft.com/office/drawing/2014/main" id="{15E847F9-C88E-3546-A204-CD8F9706D0AA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rot="10800000" flipH="1">
              <a:off x="4234730" y="3314378"/>
              <a:ext cx="839100" cy="1520700"/>
            </a:xfrm>
            <a:prstGeom prst="bentConnector3">
              <a:avLst>
                <a:gd name="adj1" fmla="val 50002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" name="Google Shape;183;p3">
              <a:extLst>
                <a:ext uri="{FF2B5EF4-FFF2-40B4-BE49-F238E27FC236}">
                  <a16:creationId xmlns:a16="http://schemas.microsoft.com/office/drawing/2014/main" id="{5D534D97-04C6-DF4A-A5E4-A6B3B588D785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03462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0" name="Google Shape;184;p3">
              <a:extLst>
                <a:ext uri="{FF2B5EF4-FFF2-40B4-BE49-F238E27FC236}">
                  <a16:creationId xmlns:a16="http://schemas.microsoft.com/office/drawing/2014/main" id="{D1DDD91A-18DB-974B-B56B-3BC401FAED90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6034620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1" name="Google Shape;185;p3">
              <a:extLst>
                <a:ext uri="{FF2B5EF4-FFF2-40B4-BE49-F238E27FC236}">
                  <a16:creationId xmlns:a16="http://schemas.microsoft.com/office/drawing/2014/main" id="{CFBF5E34-B02A-8443-9388-4028FFEAB425}"/>
                </a:ext>
              </a:extLst>
            </p:cNvPr>
            <p:cNvCxnSpPr>
              <a:stCxn id="41" idx="2"/>
              <a:endCxn id="42" idx="0"/>
            </p:cNvCxnSpPr>
            <p:nvPr/>
          </p:nvCxnSpPr>
          <p:spPr>
            <a:xfrm>
              <a:off x="6034620" y="5038628"/>
              <a:ext cx="0" cy="3771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2" name="Google Shape;186;p3">
              <a:extLst>
                <a:ext uri="{FF2B5EF4-FFF2-40B4-BE49-F238E27FC236}">
                  <a16:creationId xmlns:a16="http://schemas.microsoft.com/office/drawing/2014/main" id="{4870780C-43C9-2F4C-A8E3-584EF38EDD01}"/>
                </a:ext>
              </a:extLst>
            </p:cNvPr>
            <p:cNvCxnSpPr>
              <a:stCxn id="42" idx="3"/>
              <a:endCxn id="43" idx="1"/>
            </p:cNvCxnSpPr>
            <p:nvPr/>
          </p:nvCxnSpPr>
          <p:spPr>
            <a:xfrm rot="10800000" flipH="1">
              <a:off x="6995370" y="3314349"/>
              <a:ext cx="849300" cy="2304900"/>
            </a:xfrm>
            <a:prstGeom prst="bentConnector3">
              <a:avLst>
                <a:gd name="adj1" fmla="val 49997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3" name="Google Shape;187;p3">
              <a:extLst>
                <a:ext uri="{FF2B5EF4-FFF2-40B4-BE49-F238E27FC236}">
                  <a16:creationId xmlns:a16="http://schemas.microsoft.com/office/drawing/2014/main" id="{1B6DB223-0AFF-5F44-AF8B-54CAB33372FD}"/>
                </a:ext>
              </a:extLst>
            </p:cNvPr>
            <p:cNvCxnSpPr>
              <a:stCxn id="44" idx="2"/>
              <a:endCxn id="45" idx="0"/>
            </p:cNvCxnSpPr>
            <p:nvPr/>
          </p:nvCxnSpPr>
          <p:spPr>
            <a:xfrm>
              <a:off x="8805369" y="4273859"/>
              <a:ext cx="0" cy="357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4" name="Google Shape;188;p3">
              <a:extLst>
                <a:ext uri="{FF2B5EF4-FFF2-40B4-BE49-F238E27FC236}">
                  <a16:creationId xmlns:a16="http://schemas.microsoft.com/office/drawing/2014/main" id="{F08318EF-3DBD-2A44-9E87-8C9A45B7582A}"/>
                </a:ext>
              </a:extLst>
            </p:cNvPr>
            <p:cNvSpPr txBox="1"/>
            <p:nvPr/>
          </p:nvSpPr>
          <p:spPr>
            <a:xfrm>
              <a:off x="23132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Pre-Processing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89;p3">
              <a:extLst>
                <a:ext uri="{FF2B5EF4-FFF2-40B4-BE49-F238E27FC236}">
                  <a16:creationId xmlns:a16="http://schemas.microsoft.com/office/drawing/2014/main" id="{19DEDC0F-051D-FB4A-BEC6-4B925F19FC56}"/>
                </a:ext>
              </a:extLst>
            </p:cNvPr>
            <p:cNvSpPr txBox="1"/>
            <p:nvPr/>
          </p:nvSpPr>
          <p:spPr>
            <a:xfrm>
              <a:off x="50789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0;p3">
              <a:extLst>
                <a:ext uri="{FF2B5EF4-FFF2-40B4-BE49-F238E27FC236}">
                  <a16:creationId xmlns:a16="http://schemas.microsoft.com/office/drawing/2014/main" id="{71C6F5BC-FA6D-8645-8B24-B085ABEAFF99}"/>
                </a:ext>
              </a:extLst>
            </p:cNvPr>
            <p:cNvSpPr txBox="1"/>
            <p:nvPr/>
          </p:nvSpPr>
          <p:spPr>
            <a:xfrm>
              <a:off x="7844629" y="2757238"/>
              <a:ext cx="19215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Biology</a:t>
              </a:r>
              <a:endParaRPr sz="18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Google Shape;191;p3">
              <a:extLst>
                <a:ext uri="{FF2B5EF4-FFF2-40B4-BE49-F238E27FC236}">
                  <a16:creationId xmlns:a16="http://schemas.microsoft.com/office/drawing/2014/main" id="{020E2F8E-2CE7-4F4A-AF88-FBF9233D6030}"/>
                </a:ext>
              </a:extLst>
            </p:cNvPr>
            <p:cNvCxnSpPr>
              <a:stCxn id="43" idx="2"/>
              <a:endCxn id="44" idx="0"/>
            </p:cNvCxnSpPr>
            <p:nvPr/>
          </p:nvCxnSpPr>
          <p:spPr>
            <a:xfrm>
              <a:off x="8805370" y="3517991"/>
              <a:ext cx="0" cy="348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0C9FD49-09F0-1E4B-A346-56042F28DAF6}"/>
              </a:ext>
            </a:extLst>
          </p:cNvPr>
          <p:cNvSpPr/>
          <p:nvPr/>
        </p:nvSpPr>
        <p:spPr>
          <a:xfrm>
            <a:off x="8352121" y="4266508"/>
            <a:ext cx="3163340" cy="23172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56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4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Cell type annotation using identified markers per cluster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65A7D13-B98D-EB4F-AFF0-6216B8A78A0B}"/>
              </a:ext>
            </a:extLst>
          </p:cNvPr>
          <p:cNvGrpSpPr/>
          <p:nvPr/>
        </p:nvGrpSpPr>
        <p:grpSpPr>
          <a:xfrm>
            <a:off x="4431705" y="2261423"/>
            <a:ext cx="5957665" cy="3844737"/>
            <a:chOff x="3488539" y="1873328"/>
            <a:chExt cx="4740233" cy="2874879"/>
          </a:xfrm>
        </p:grpSpPr>
        <p:sp>
          <p:nvSpPr>
            <p:cNvPr id="16" name="Google Shape;476;p35">
              <a:extLst>
                <a:ext uri="{FF2B5EF4-FFF2-40B4-BE49-F238E27FC236}">
                  <a16:creationId xmlns:a16="http://schemas.microsoft.com/office/drawing/2014/main" id="{35CA1CF0-78B2-5146-8EA1-2E66A9DB10E3}"/>
                </a:ext>
              </a:extLst>
            </p:cNvPr>
            <p:cNvSpPr/>
            <p:nvPr/>
          </p:nvSpPr>
          <p:spPr>
            <a:xfrm>
              <a:off x="3488539" y="4471307"/>
              <a:ext cx="24120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Cell clusters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77;p35">
              <a:extLst>
                <a:ext uri="{FF2B5EF4-FFF2-40B4-BE49-F238E27FC236}">
                  <a16:creationId xmlns:a16="http://schemas.microsoft.com/office/drawing/2014/main" id="{406183E8-BD5D-D342-A58C-EEE4343F9E2F}"/>
                </a:ext>
              </a:extLst>
            </p:cNvPr>
            <p:cNvSpPr/>
            <p:nvPr/>
          </p:nvSpPr>
          <p:spPr>
            <a:xfrm rot="16200000">
              <a:off x="7139622" y="2593178"/>
              <a:ext cx="1809000" cy="36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Genes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794B73-ED31-EB4F-8035-2FED1185E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182" y="1300982"/>
            <a:ext cx="8617527" cy="449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0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5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Manual cell type annotation using identified markers per cluster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54D752-B5C9-784B-9179-EF0AC8F50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Top markers of cluster #7 in PBMCs: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CD74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HLA-DRA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MS4A1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CD79A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HLA-DRB1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HLA-DPA1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CD79B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LTB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HLA-DQB1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TCL1A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CD52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HLA-DPB1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CD37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86D4C3-8FDC-2540-BA73-1032A9ED1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19" y="1045637"/>
            <a:ext cx="2992720" cy="2750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A921C-C240-CC4B-ABF5-307C1AD90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890" y="1045638"/>
            <a:ext cx="2979143" cy="2750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98BFB-891E-9240-B721-187ACBC9F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019" y="3971799"/>
            <a:ext cx="3013112" cy="2750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6CA7FF-D8E4-B648-801F-88A10DA90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3890" y="4019269"/>
            <a:ext cx="3012666" cy="2750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987F57-A8DD-A046-9338-3DE9FC0BC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9403" y="2146746"/>
            <a:ext cx="351117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31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6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Automated cell type annotation using public marker databases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806DC3-26F4-6049-A36A-2BDC4A70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SingleR can rely on references of pure cell types to annotate individual cells within a </a:t>
            </a:r>
            <a:r>
              <a:rPr lang="en-US" dirty="0" err="1"/>
              <a:t>scRNAseq</a:t>
            </a:r>
            <a:r>
              <a:rPr lang="en-US" dirty="0"/>
              <a:t> dataset.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Aran et al., Nat. </a:t>
            </a:r>
            <a:r>
              <a:rPr lang="en-US" dirty="0" err="1"/>
              <a:t>Immuno</a:t>
            </a:r>
            <a:r>
              <a:rPr lang="en-US" dirty="0"/>
              <a:t>. 2019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4ECC74-63A4-4743-9955-1D19ED87F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274" y="2118280"/>
            <a:ext cx="6943758" cy="373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13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7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Automated cell type annotation using public marker databases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806DC3-26F4-6049-A36A-2BDC4A70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SingleR can rely on references of pure cell types to annotate individual cells within a </a:t>
            </a:r>
            <a:r>
              <a:rPr lang="en-US" dirty="0" err="1"/>
              <a:t>scRNAseq</a:t>
            </a:r>
            <a:r>
              <a:rPr lang="en-US" dirty="0"/>
              <a:t> dataset.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5C9A9-345A-834D-84C8-91F607891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Aran et al., Nat. </a:t>
            </a:r>
            <a:r>
              <a:rPr lang="en-US" dirty="0" err="1"/>
              <a:t>Immuno</a:t>
            </a:r>
            <a:r>
              <a:rPr lang="en-US" dirty="0"/>
              <a:t>. 2019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87724-FA44-6E44-A448-D8F9A2414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317" y="2136954"/>
            <a:ext cx="8008725" cy="399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57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8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Automated cell type annotation using public marker databases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806DC3-26F4-6049-A36A-2BDC4A70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SingleR can rely on references of pure cell types to annotate individual cells within a </a:t>
            </a:r>
            <a:r>
              <a:rPr lang="en-US" dirty="0" err="1"/>
              <a:t>scRNAseq</a:t>
            </a:r>
            <a:r>
              <a:rPr lang="en-US" dirty="0"/>
              <a:t> dataset.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However, it is limited in sensitivity, as it can only identify cells based on the references used.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21DB38-5A98-9444-93B0-4A3BE824CF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44" y="6517938"/>
            <a:ext cx="4288156" cy="314642"/>
          </a:xfrm>
        </p:spPr>
        <p:txBody>
          <a:bodyPr/>
          <a:lstStyle/>
          <a:p>
            <a:r>
              <a:rPr lang="en-US" dirty="0"/>
              <a:t>Aran et al., Nat. </a:t>
            </a:r>
            <a:r>
              <a:rPr lang="en-US" dirty="0" err="1"/>
              <a:t>Immuno</a:t>
            </a:r>
            <a:r>
              <a:rPr lang="en-US" dirty="0"/>
              <a:t>. 2019</a:t>
            </a:r>
          </a:p>
          <a:p>
            <a:endParaRPr lang="en-US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487C88-F9B9-094F-A9DF-D8970A73E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97" y="1831332"/>
            <a:ext cx="10353206" cy="36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58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3;p3">
            <a:extLst>
              <a:ext uri="{FF2B5EF4-FFF2-40B4-BE49-F238E27FC236}">
                <a16:creationId xmlns:a16="http://schemas.microsoft.com/office/drawing/2014/main" id="{428BAEE8-EFA5-C14C-9D89-A6E4D51047F7}"/>
              </a:ext>
            </a:extLst>
          </p:cNvPr>
          <p:cNvSpPr txBox="1">
            <a:spLocks/>
          </p:cNvSpPr>
          <p:nvPr/>
        </p:nvSpPr>
        <p:spPr>
          <a:xfrm>
            <a:off x="9448800" y="65097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>
                <a:latin typeface="Avenir"/>
                <a:ea typeface="Avenir"/>
                <a:cs typeface="Avenir"/>
                <a:sym typeface="Avenir"/>
              </a:rPr>
              <a:pPr algn="r"/>
              <a:t>9</a:t>
            </a:fld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1A622-8769-8E41-A8E6-B018F278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C00000"/>
                </a:solidFill>
              </a:rPr>
              <a:t>Automated cell type annotation using public marker databases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806DC3-26F4-6049-A36A-2BDC4A70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Celldex</a:t>
            </a:r>
            <a:r>
              <a:rPr lang="en-US" dirty="0"/>
              <a:t> compiles transcriptome profiles for collections of “pure” cell types.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9D7D88-5440-0648-9B8B-C348F6B739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Aran et al., Nat. </a:t>
            </a:r>
            <a:r>
              <a:rPr lang="en-US" dirty="0" err="1"/>
              <a:t>Immuno</a:t>
            </a:r>
            <a:r>
              <a:rPr lang="en-US" dirty="0"/>
              <a:t>. 2019</a:t>
            </a:r>
          </a:p>
          <a:p>
            <a:endParaRPr lang="en-US" dirty="0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3D17769-B629-9D45-B709-8AC90E43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501" y="-43680"/>
            <a:ext cx="1485168" cy="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CD4F4-6C5C-014C-AB6F-6BD0A3122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50" y="2019300"/>
            <a:ext cx="8394700" cy="2819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CE7B8F-3B96-4A42-858A-3F3FA18006B7}"/>
              </a:ext>
            </a:extLst>
          </p:cNvPr>
          <p:cNvSpPr/>
          <p:nvPr/>
        </p:nvSpPr>
        <p:spPr>
          <a:xfrm>
            <a:off x="832753" y="5614907"/>
            <a:ext cx="9977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https://bioconductor.org/packages/release/data/experiment/vignettes/celldex/inst/doc/userguide.html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90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200227_2021 -20 -20 -40 6 37 0 143;170;220 175;171;171 79;129;189 220;230;242 Calibri Rectangle 8 1 1 0 0 0 0 0 0 1 1 1 90;200;30 10;255;0 0 0 0 175;171;171 220;230;242 220;230;242 0 1 1 0 15 50 85 0 0 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Default Section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956AF91C-A915-EB43-A318-2526352C94CB}" vid="{00B548D9-0413-EF4C-B81F-15ECCD6673CF}"/>
    </a:ext>
  </a:extLst>
</a:theme>
</file>

<file path=ppt/theme/theme2.xml><?xml version="1.0" encoding="utf-8"?>
<a:theme xmlns:a="http://schemas.openxmlformats.org/drawingml/2006/main" name="nice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ce_theme" id="{CFC92111-4149-2C45-AEF6-F0CEDB875822}" vid="{DCB769A5-0A71-7C44-BCE2-1939F446122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5008</TotalTime>
  <Words>1497</Words>
  <Application>Microsoft Macintosh PowerPoint</Application>
  <PresentationFormat>Widescreen</PresentationFormat>
  <Paragraphs>197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Avenir</vt:lpstr>
      <vt:lpstr>Calibri</vt:lpstr>
      <vt:lpstr>Calibri Light</vt:lpstr>
      <vt:lpstr>Comfortaa</vt:lpstr>
      <vt:lpstr>Menlo</vt:lpstr>
      <vt:lpstr>Theme1</vt:lpstr>
      <vt:lpstr>nice_theme</vt:lpstr>
      <vt:lpstr>Lecture 6  Annotating cell populations</vt:lpstr>
      <vt:lpstr>PowerPoint Presentation</vt:lpstr>
      <vt:lpstr>PowerPoint Presentation</vt:lpstr>
      <vt:lpstr>Cell type annotation using identified markers per cluster</vt:lpstr>
      <vt:lpstr>Manual cell type annotation using identified markers per cluster</vt:lpstr>
      <vt:lpstr>Automated cell type annotation using public marker databases</vt:lpstr>
      <vt:lpstr>Automated cell type annotation using public marker databases</vt:lpstr>
      <vt:lpstr>Automated cell type annotation using public marker databases</vt:lpstr>
      <vt:lpstr>Automated cell type annotation using public marker databases</vt:lpstr>
      <vt:lpstr>Automated cell type annotation using public marker databases</vt:lpstr>
      <vt:lpstr>Automated cell type annotation using public marker databases</vt:lpstr>
      <vt:lpstr>Garnett</vt:lpstr>
      <vt:lpstr>Garnett</vt:lpstr>
      <vt:lpstr>Garnett</vt:lpstr>
      <vt:lpstr>Garnett</vt:lpstr>
      <vt:lpstr>Automated cell type annotation using public marker databases</vt:lpstr>
      <vt:lpstr>Automated cell type annotation using public marker databases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Dissecting the molecular mechanisms regulating cytoplasmic and nuclear events occurring during MCC differentiation </dc:title>
  <dc:creator>Jacques Serizay</dc:creator>
  <cp:lastModifiedBy>Jacques Serizay</cp:lastModifiedBy>
  <cp:revision>317</cp:revision>
  <cp:lastPrinted>2021-06-06T12:34:34Z</cp:lastPrinted>
  <dcterms:created xsi:type="dcterms:W3CDTF">2021-02-26T11:16:43Z</dcterms:created>
  <dcterms:modified xsi:type="dcterms:W3CDTF">2022-02-01T23:23:57Z</dcterms:modified>
</cp:coreProperties>
</file>