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02" r:id="rId2"/>
    <p:sldId id="298" r:id="rId3"/>
    <p:sldId id="362" r:id="rId4"/>
    <p:sldId id="386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47" r:id="rId14"/>
    <p:sldId id="388" r:id="rId15"/>
    <p:sldId id="389" r:id="rId16"/>
    <p:sldId id="390" r:id="rId17"/>
    <p:sldId id="391" r:id="rId18"/>
    <p:sldId id="393" r:id="rId19"/>
    <p:sldId id="444" r:id="rId20"/>
    <p:sldId id="394" r:id="rId21"/>
    <p:sldId id="445" r:id="rId22"/>
    <p:sldId id="395" r:id="rId23"/>
    <p:sldId id="396" r:id="rId24"/>
    <p:sldId id="446" r:id="rId25"/>
    <p:sldId id="397" r:id="rId26"/>
    <p:sldId id="398" r:id="rId27"/>
    <p:sldId id="399" r:id="rId28"/>
    <p:sldId id="400" r:id="rId29"/>
    <p:sldId id="401" r:id="rId30"/>
    <p:sldId id="403" r:id="rId31"/>
    <p:sldId id="402" r:id="rId32"/>
    <p:sldId id="414" r:id="rId33"/>
    <p:sldId id="415" r:id="rId34"/>
    <p:sldId id="412" r:id="rId35"/>
    <p:sldId id="413" r:id="rId36"/>
    <p:sldId id="410" r:id="rId37"/>
    <p:sldId id="411" r:id="rId38"/>
    <p:sldId id="416" r:id="rId39"/>
    <p:sldId id="418" r:id="rId40"/>
    <p:sldId id="417" r:id="rId41"/>
    <p:sldId id="419" r:id="rId42"/>
    <p:sldId id="420" r:id="rId43"/>
    <p:sldId id="421" r:id="rId44"/>
    <p:sldId id="423" r:id="rId45"/>
    <p:sldId id="424" r:id="rId46"/>
    <p:sldId id="425" r:id="rId47"/>
    <p:sldId id="426" r:id="rId48"/>
    <p:sldId id="427" r:id="rId49"/>
    <p:sldId id="428" r:id="rId50"/>
    <p:sldId id="429" r:id="rId51"/>
    <p:sldId id="430" r:id="rId52"/>
    <p:sldId id="431" r:id="rId53"/>
    <p:sldId id="433" r:id="rId54"/>
    <p:sldId id="434" r:id="rId55"/>
    <p:sldId id="435" r:id="rId56"/>
    <p:sldId id="436" r:id="rId57"/>
    <p:sldId id="448" r:id="rId58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7E16"/>
    <a:srgbClr val="EE9E08"/>
    <a:srgbClr val="D000FE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/>
    <p:restoredTop sz="97179"/>
  </p:normalViewPr>
  <p:slideViewPr>
    <p:cSldViewPr snapToGrid="0" snapToObjects="1">
      <p:cViewPr>
        <p:scale>
          <a:sx n="90" d="100"/>
          <a:sy n="90" d="100"/>
        </p:scale>
        <p:origin x="160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52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8359C9-4707-574C-BCD3-54E8A40A8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D0936-6C0E-204C-8263-1D9EC2F18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32C27-7A12-5D47-865F-0077DE711A5B}" type="datetimeFigureOut">
              <a:rPr lang="en-US" smtClean="0"/>
              <a:t>9/30/21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4CB9E-29BD-9248-9EB0-A432B4BC95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C7556-9873-2C4B-8743-9EAF0D357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37806-88C1-EF41-BEDB-EAF076C2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8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DCE38-12D8-824E-8313-E5640C50BE3F}" type="datetimeFigureOut">
              <a:rPr lang="en-US" smtClean="0"/>
              <a:t>9/30/21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1ECB-A124-AA4D-982B-4CBCFD40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thank you for attending my presentation. I am going to talk about the project I recently started working on in the Spassky and </a:t>
            </a:r>
            <a:r>
              <a:rPr lang="en-US" dirty="0" err="1"/>
              <a:t>Koszul</a:t>
            </a:r>
            <a:r>
              <a:rPr lang="en-US" dirty="0"/>
              <a:t> labs, both located in Paris. This project focuses on the unusual cooption of the mitotic machinery to drive, not cell division but cell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48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85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1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05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69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6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8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55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44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9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62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0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38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7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1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6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91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8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5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4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6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18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87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97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403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71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2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7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79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351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284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655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5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57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9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850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06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354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031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503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231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661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292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29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50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11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9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3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64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77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35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distill.pub/2016/misread-tsn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distill.pub/2016/misread-tsn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66F8-B83F-1B49-8597-D3245B360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978" y="226031"/>
            <a:ext cx="8596044" cy="25171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/>
              <a:t>Lecture 5</a:t>
            </a:r>
            <a:br>
              <a:rPr lang="en-US" sz="4000" b="1" dirty="0"/>
            </a:br>
            <a:br>
              <a:rPr lang="en-US" sz="2800" b="1" dirty="0"/>
            </a:br>
            <a:r>
              <a:rPr lang="en-US" sz="2800" b="1" dirty="0"/>
              <a:t>Identifying cell populations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9B4A-A53C-8D4D-8F0C-1EC9BC3C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462"/>
            <a:ext cx="9144000" cy="3026664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omfortaa" pitchFamily="2" charset="0"/>
              </a:rPr>
              <a:t>Physalia</a:t>
            </a:r>
            <a:r>
              <a:rPr lang="en-GB" b="1" dirty="0">
                <a:latin typeface="Comfortaa" pitchFamily="2" charset="0"/>
              </a:rPr>
              <a:t> course 2021</a:t>
            </a:r>
            <a:br>
              <a:rPr lang="en-GB" b="1" dirty="0">
                <a:latin typeface="Comfortaa" pitchFamily="2" charset="0"/>
              </a:rPr>
            </a:br>
            <a:r>
              <a:rPr lang="en-GB" sz="2800" dirty="0">
                <a:latin typeface="Comfortaa" pitchFamily="2" charset="0"/>
              </a:rPr>
              <a:t>—</a:t>
            </a:r>
            <a:br>
              <a:rPr lang="en-GB" sz="4000" b="1" dirty="0">
                <a:latin typeface="Comfortaa" pitchFamily="2" charset="0"/>
              </a:rPr>
            </a:br>
            <a:r>
              <a:rPr lang="en-GB" b="1" dirty="0">
                <a:latin typeface="Comfortaa" pitchFamily="2" charset="0"/>
              </a:rPr>
              <a:t>Single-cell RNA-seq with R/Bioconductor</a:t>
            </a:r>
          </a:p>
          <a:p>
            <a:endParaRPr lang="en-GB" b="1" dirty="0">
              <a:latin typeface="Comfortaa" pitchFamily="2" charset="0"/>
            </a:endParaRPr>
          </a:p>
          <a:p>
            <a:endParaRPr lang="en-GB" b="1" dirty="0">
              <a:latin typeface="Comfortaa" pitchFamily="2" charset="0"/>
            </a:endParaRPr>
          </a:p>
          <a:p>
            <a:r>
              <a:rPr lang="en-GB" b="1" dirty="0">
                <a:latin typeface="Comfortaa" pitchFamily="2" charset="0"/>
              </a:rPr>
              <a:t>Instructors:</a:t>
            </a:r>
            <a:r>
              <a:rPr lang="en-GB" dirty="0">
                <a:latin typeface="Comfortaa" pitchFamily="2" charset="0"/>
              </a:rPr>
              <a:t> </a:t>
            </a:r>
            <a:r>
              <a:rPr lang="en-US" dirty="0">
                <a:latin typeface="Comfortaa" pitchFamily="2" charset="0"/>
              </a:rPr>
              <a:t>Jacques Serizay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77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976045"/>
            <a:ext cx="11927840" cy="5415231"/>
          </a:xfrm>
        </p:spPr>
        <p:txBody>
          <a:bodyPr/>
          <a:lstStyle/>
          <a:p>
            <a:r>
              <a:rPr lang="en-GB" dirty="0"/>
              <a:t>The most used approach is to find genes that have </a:t>
            </a:r>
            <a:r>
              <a:rPr lang="en-GB" b="1" u="sng" dirty="0"/>
              <a:t>high residual variance</a:t>
            </a:r>
            <a:endParaRPr lang="en-GB" b="1" dirty="0"/>
          </a:p>
          <a:p>
            <a:pPr marL="342900" indent="-34290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Either taking the first </a:t>
            </a:r>
            <a:r>
              <a:rPr lang="en-GB" i="1" u="sng" dirty="0">
                <a:sym typeface="Wingdings" pitchFamily="2" charset="2"/>
              </a:rPr>
              <a:t>n</a:t>
            </a:r>
            <a:r>
              <a:rPr lang="en-GB" u="sng" dirty="0">
                <a:sym typeface="Wingdings" pitchFamily="2" charset="2"/>
              </a:rPr>
              <a:t> genes</a:t>
            </a:r>
            <a:r>
              <a:rPr lang="en-GB" dirty="0">
                <a:sym typeface="Wingdings" pitchFamily="2" charset="2"/>
              </a:rPr>
              <a:t> (ranked by decreasing residual variance)</a:t>
            </a:r>
          </a:p>
          <a:p>
            <a:pPr marL="0" indent="0"/>
            <a:r>
              <a:rPr lang="en-GB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e.g. 200-2000 genes</a:t>
            </a:r>
          </a:p>
          <a:p>
            <a:pPr marL="0" indent="0"/>
            <a:endParaRPr lang="en-GB" i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80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976045"/>
            <a:ext cx="11927840" cy="5415231"/>
          </a:xfrm>
        </p:spPr>
        <p:txBody>
          <a:bodyPr/>
          <a:lstStyle/>
          <a:p>
            <a:r>
              <a:rPr lang="en-GB" dirty="0"/>
              <a:t>The most used approach is to find genes that have </a:t>
            </a:r>
            <a:r>
              <a:rPr lang="en-GB" b="1" u="sng" dirty="0"/>
              <a:t>high residual variance</a:t>
            </a:r>
            <a:endParaRPr lang="en-GB" b="1" dirty="0"/>
          </a:p>
          <a:p>
            <a:pPr marL="342900" indent="-34290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Either taking the first </a:t>
            </a:r>
            <a:r>
              <a:rPr lang="en-GB" i="1" u="sng" dirty="0">
                <a:sym typeface="Wingdings" pitchFamily="2" charset="2"/>
              </a:rPr>
              <a:t>n</a:t>
            </a:r>
            <a:r>
              <a:rPr lang="en-GB" u="sng" dirty="0">
                <a:sym typeface="Wingdings" pitchFamily="2" charset="2"/>
              </a:rPr>
              <a:t> genes</a:t>
            </a:r>
            <a:r>
              <a:rPr lang="en-GB" dirty="0">
                <a:sym typeface="Wingdings" pitchFamily="2" charset="2"/>
              </a:rPr>
              <a:t> (ranked by decreasing residual variance)</a:t>
            </a:r>
          </a:p>
          <a:p>
            <a:pPr marL="0" indent="0"/>
            <a:r>
              <a:rPr lang="en-GB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e.g. 200-2000 genes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Or by taking the first </a:t>
            </a:r>
            <a:r>
              <a:rPr lang="en-GB" u="sng" dirty="0">
                <a:sym typeface="Wingdings" pitchFamily="2" charset="2"/>
              </a:rPr>
              <a:t>% genes</a:t>
            </a:r>
            <a:r>
              <a:rPr lang="en-GB" dirty="0">
                <a:sym typeface="Wingdings" pitchFamily="2" charset="2"/>
              </a:rPr>
              <a:t> (ranked by decreasing residual variance)</a:t>
            </a:r>
          </a:p>
          <a:p>
            <a:pPr marL="0" indent="0"/>
            <a:r>
              <a:rPr lang="en-GB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e.g. 2-10% genes</a:t>
            </a:r>
          </a:p>
          <a:p>
            <a:pPr marL="0" indent="0"/>
            <a:endParaRPr lang="en-GB" i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47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976045"/>
            <a:ext cx="11927840" cy="5415231"/>
          </a:xfrm>
        </p:spPr>
        <p:txBody>
          <a:bodyPr/>
          <a:lstStyle/>
          <a:p>
            <a:r>
              <a:rPr lang="en-GB" dirty="0"/>
              <a:t>The most used approach is to find genes that have </a:t>
            </a:r>
            <a:r>
              <a:rPr lang="en-GB" b="1" u="sng" dirty="0"/>
              <a:t>high residual variance</a:t>
            </a:r>
            <a:endParaRPr lang="en-GB" b="1" dirty="0"/>
          </a:p>
          <a:p>
            <a:pPr marL="342900" indent="-34290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Either taking the first </a:t>
            </a:r>
            <a:r>
              <a:rPr lang="en-GB" i="1" u="sng" dirty="0">
                <a:sym typeface="Wingdings" pitchFamily="2" charset="2"/>
              </a:rPr>
              <a:t>n</a:t>
            </a:r>
            <a:r>
              <a:rPr lang="en-GB" u="sng" dirty="0">
                <a:sym typeface="Wingdings" pitchFamily="2" charset="2"/>
              </a:rPr>
              <a:t> genes</a:t>
            </a:r>
            <a:r>
              <a:rPr lang="en-GB" dirty="0">
                <a:sym typeface="Wingdings" pitchFamily="2" charset="2"/>
              </a:rPr>
              <a:t> (ranked by decreasing residual variance)</a:t>
            </a:r>
          </a:p>
          <a:p>
            <a:pPr marL="0" indent="0"/>
            <a:r>
              <a:rPr lang="en-GB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e.g. 200-2000 genes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Or by taking the first </a:t>
            </a:r>
            <a:r>
              <a:rPr lang="en-GB" u="sng" dirty="0">
                <a:sym typeface="Wingdings" pitchFamily="2" charset="2"/>
              </a:rPr>
              <a:t>% genes</a:t>
            </a:r>
            <a:r>
              <a:rPr lang="en-GB" dirty="0">
                <a:sym typeface="Wingdings" pitchFamily="2" charset="2"/>
              </a:rPr>
              <a:t> (ranked by decreasing residual variance)</a:t>
            </a:r>
          </a:p>
          <a:p>
            <a:pPr marL="0" indent="0"/>
            <a:r>
              <a:rPr lang="en-GB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e.g. 2-10% genes</a:t>
            </a:r>
          </a:p>
          <a:p>
            <a:pPr marL="0" indent="0"/>
            <a:r>
              <a:rPr lang="en-GB" dirty="0">
                <a:sym typeface="Wingdings" pitchFamily="2" charset="2"/>
              </a:rPr>
              <a:t> Or by taking all </a:t>
            </a:r>
            <a:r>
              <a:rPr lang="en-GB" u="sng" dirty="0">
                <a:sym typeface="Wingdings" pitchFamily="2" charset="2"/>
              </a:rPr>
              <a:t>genes with a residual variance &gt; threshold</a:t>
            </a:r>
          </a:p>
          <a:p>
            <a:pPr marL="0" indent="0"/>
            <a:r>
              <a:rPr lang="en-GB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e.g. genes with residual variance &gt; 0.02</a:t>
            </a:r>
          </a:p>
          <a:p>
            <a:pPr marL="0" indent="0"/>
            <a:endParaRPr lang="en-GB" i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593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7369075" y="1946594"/>
            <a:ext cx="4195814" cy="46098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569179-B9D3-924D-8A3F-645402610C4B}"/>
              </a:ext>
            </a:extLst>
          </p:cNvPr>
          <p:cNvSpPr/>
          <p:nvPr/>
        </p:nvSpPr>
        <p:spPr>
          <a:xfrm>
            <a:off x="4568711" y="4266897"/>
            <a:ext cx="2785615" cy="20143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63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Dimensional reduction in </a:t>
            </a:r>
            <a:r>
              <a:rPr lang="en-US" dirty="0" err="1">
                <a:solidFill>
                  <a:srgbClr val="C00000"/>
                </a:solidFill>
              </a:rPr>
              <a:t>scRNAseq</a:t>
            </a:r>
            <a:r>
              <a:rPr lang="en-US" dirty="0">
                <a:solidFill>
                  <a:srgbClr val="C00000"/>
                </a:solidFill>
              </a:rPr>
              <a:t> studies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E5072-80FF-9849-A17E-6C1C2E6C4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GB" dirty="0"/>
              <a:t>High-dimensional data can be difficult to interpret. </a:t>
            </a:r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GB" dirty="0"/>
              <a:t>One approach to simplification is to </a:t>
            </a:r>
            <a:r>
              <a:rPr lang="en-GB" b="1" u="sng" dirty="0"/>
              <a:t>assume that the data of interest lies within lower-dimensional space</a:t>
            </a:r>
            <a:r>
              <a:rPr lang="en-GB" dirty="0"/>
              <a:t>. If the data of interest is of low enough dimension, the data can be visualised in the low-dimensional space.</a:t>
            </a:r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 marL="457200" lvl="0" indent="-342900">
              <a:lnSpc>
                <a:spcPct val="115000"/>
              </a:lnSpc>
              <a:spcAft>
                <a:spcPts val="0"/>
              </a:spcAft>
              <a:buSzPts val="1800"/>
              <a:buFontTx/>
              <a:buChar char="-"/>
            </a:pPr>
            <a:r>
              <a:rPr lang="en-GB" dirty="0"/>
              <a:t>A </a:t>
            </a:r>
            <a:r>
              <a:rPr lang="en-GB" dirty="0" err="1"/>
              <a:t>scRNA</a:t>
            </a:r>
            <a:r>
              <a:rPr lang="en-GB" dirty="0"/>
              <a:t> seq starts with many measurements (features, genes).</a:t>
            </a:r>
          </a:p>
          <a:p>
            <a:pPr marL="457200" lvl="0" indent="-342900">
              <a:lnSpc>
                <a:spcPct val="115000"/>
              </a:lnSpc>
              <a:spcAft>
                <a:spcPts val="0"/>
              </a:spcAft>
              <a:buSzPts val="1800"/>
              <a:buFontTx/>
              <a:buChar char="-"/>
            </a:pPr>
            <a:r>
              <a:rPr lang="en-GB" dirty="0"/>
              <a:t>We want to reduce it to fewer informative dimensions.</a:t>
            </a:r>
          </a:p>
          <a:p>
            <a:pPr marL="457200" lvl="0" indent="-342900">
              <a:lnSpc>
                <a:spcPct val="115000"/>
              </a:lnSpc>
              <a:spcAft>
                <a:spcPts val="0"/>
              </a:spcAft>
              <a:buSzPts val="1800"/>
              <a:buFontTx/>
              <a:buChar char="-"/>
            </a:pPr>
            <a:r>
              <a:rPr lang="en-GB" dirty="0"/>
              <a:t>We have starting doing this by using only highly variable genes.</a:t>
            </a:r>
          </a:p>
          <a:p>
            <a:pPr marL="457200" lvl="0" indent="-342900">
              <a:lnSpc>
                <a:spcPct val="115000"/>
              </a:lnSpc>
              <a:spcAft>
                <a:spcPts val="0"/>
              </a:spcAft>
              <a:buSzPts val="1800"/>
              <a:buFontTx/>
              <a:buChar char="-"/>
            </a:pPr>
            <a:r>
              <a:rPr lang="en-GB" dirty="0"/>
              <a:t>We can further reduce dimension with linear or non-linear approaches.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A39D38-C149-4646-B878-14475AED26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95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Dimensional reduction in </a:t>
            </a:r>
            <a:r>
              <a:rPr lang="en-US" dirty="0" err="1">
                <a:solidFill>
                  <a:srgbClr val="C00000"/>
                </a:solidFill>
              </a:rPr>
              <a:t>scRNAseq</a:t>
            </a:r>
            <a:r>
              <a:rPr lang="en-US" dirty="0">
                <a:solidFill>
                  <a:srgbClr val="C00000"/>
                </a:solidFill>
              </a:rPr>
              <a:t> studies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E5072-80FF-9849-A17E-6C1C2E6C4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6131196"/>
          </a:xfrm>
        </p:spPr>
        <p:txBody>
          <a:bodyPr>
            <a:normAutofit/>
          </a:bodyPr>
          <a:lstStyle/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GB" dirty="0"/>
              <a:t>High-dimensional data can be difficult to interpret. </a:t>
            </a:r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GB" dirty="0"/>
              <a:t>One approach to simplification is to </a:t>
            </a:r>
            <a:r>
              <a:rPr lang="en-GB" b="1" u="sng" dirty="0"/>
              <a:t>assume that the data of interest lies within lower-dimensional space</a:t>
            </a:r>
            <a:r>
              <a:rPr lang="en-GB" dirty="0"/>
              <a:t>. If the data of interest is of low enough dimension, the data can be visualised in the low-dimensional space.</a:t>
            </a:r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 marL="114300" lvl="0" indent="0">
              <a:lnSpc>
                <a:spcPct val="115000"/>
              </a:lnSpc>
              <a:spcAft>
                <a:spcPts val="0"/>
              </a:spcAft>
              <a:buSzPts val="1800"/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US" u="sng" dirty="0"/>
              <a:t>Common Techniques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dirty="0"/>
              <a:t>Principal Component Analysis (PCA)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dirty="0"/>
              <a:t>Independent Component Analysis (ICA)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dirty="0"/>
              <a:t>Multidimensional Scaling (MDS)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dirty="0"/>
              <a:t>Non-negative Matrix Factorization (NMF)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dirty="0"/>
              <a:t>Probabilistic Modeling (e.g. Latent Dirichlet Allocation - LDA)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BFCA9-8390-7444-9AA2-E4CA2F32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1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Component Analysis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E5072-80FF-9849-A17E-6C1C2E6C4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4574540" cy="6131196"/>
          </a:xfrm>
        </p:spPr>
        <p:txBody>
          <a:bodyPr>
            <a:normAutofit/>
          </a:bodyPr>
          <a:lstStyle/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dirty="0"/>
              <a:t>PCA is a dimensionality reduction method that transforms a </a:t>
            </a:r>
            <a:r>
              <a:rPr lang="en-GB" b="1" u="sng" dirty="0"/>
              <a:t>set of features </a:t>
            </a:r>
            <a:r>
              <a:rPr lang="en-GB" dirty="0"/>
              <a:t>into a set of </a:t>
            </a:r>
            <a:r>
              <a:rPr lang="en-GB" b="1" u="sng" dirty="0"/>
              <a:t>linearly uncorrelated variables </a:t>
            </a:r>
            <a:r>
              <a:rPr lang="en-GB" dirty="0"/>
              <a:t>called principal components </a:t>
            </a:r>
          </a:p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dirty="0"/>
          </a:p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dirty="0"/>
          </a:p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BFCA9-8390-7444-9AA2-E4CA2F32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3" y="6517937"/>
            <a:ext cx="10425057" cy="428077"/>
          </a:xfrm>
        </p:spPr>
        <p:txBody>
          <a:bodyPr>
            <a:norm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stats.stackexchange.com</a:t>
            </a:r>
            <a:r>
              <a:rPr lang="en-US" dirty="0"/>
              <a:t>/questions/2691/making-sense-of-principal-component-analysis-eigenvectors-eigenvalues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83185205-A871-7A4E-B8FF-F4A080FC1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371153"/>
              </p:ext>
            </p:extLst>
          </p:nvPr>
        </p:nvGraphicFramePr>
        <p:xfrm>
          <a:off x="4860862" y="2605315"/>
          <a:ext cx="1745148" cy="2842680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290858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90992580"/>
                    </a:ext>
                  </a:extLst>
                </a:gridCol>
              </a:tblGrid>
              <a:tr h="1328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05221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85872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88986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528915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9763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36984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8731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256114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539053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033844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754531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83215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50646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086324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231400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550238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92836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344425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76833D6-4646-1342-914A-87F6249807AE}"/>
              </a:ext>
            </a:extLst>
          </p:cNvPr>
          <p:cNvSpPr txBox="1"/>
          <p:nvPr/>
        </p:nvSpPr>
        <p:spPr>
          <a:xfrm>
            <a:off x="5125619" y="227512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90B61D-D472-9446-84AE-4809F7293151}"/>
              </a:ext>
            </a:extLst>
          </p:cNvPr>
          <p:cNvSpPr txBox="1"/>
          <p:nvPr/>
        </p:nvSpPr>
        <p:spPr>
          <a:xfrm rot="16200000">
            <a:off x="4039940" y="363546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 genes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30F68-5AA0-E340-BABB-23B2D73910DC}"/>
              </a:ext>
            </a:extLst>
          </p:cNvPr>
          <p:cNvSpPr txBox="1"/>
          <p:nvPr/>
        </p:nvSpPr>
        <p:spPr>
          <a:xfrm>
            <a:off x="8939576" y="2590200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0A67AD-3139-C441-A517-91968BEE1E68}"/>
              </a:ext>
            </a:extLst>
          </p:cNvPr>
          <p:cNvSpPr txBox="1"/>
          <p:nvPr/>
        </p:nvSpPr>
        <p:spPr>
          <a:xfrm rot="16200000">
            <a:off x="7144218" y="3821919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(few) Principal components</a:t>
            </a: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708BEFDB-BC1B-4D4A-8461-2F195C449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351573"/>
              </p:ext>
            </p:extLst>
          </p:nvPr>
        </p:nvGraphicFramePr>
        <p:xfrm>
          <a:off x="8550128" y="2920388"/>
          <a:ext cx="1745148" cy="1288504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290858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90992580"/>
                    </a:ext>
                  </a:extLst>
                </a:gridCol>
              </a:tblGrid>
              <a:tr h="1328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05221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85872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88986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528915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9763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22" name="Right Arrow 21">
            <a:extLst>
              <a:ext uri="{FF2B5EF4-FFF2-40B4-BE49-F238E27FC236}">
                <a16:creationId xmlns:a16="http://schemas.microsoft.com/office/drawing/2014/main" id="{D80366DB-3FF5-4444-9541-9AEE8EF7F1B5}"/>
              </a:ext>
            </a:extLst>
          </p:cNvPr>
          <p:cNvSpPr/>
          <p:nvPr/>
        </p:nvSpPr>
        <p:spPr>
          <a:xfrm>
            <a:off x="7205857" y="3477044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46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Component Analysis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E5072-80FF-9849-A17E-6C1C2E6C4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4574540" cy="6131196"/>
          </a:xfrm>
        </p:spPr>
        <p:txBody>
          <a:bodyPr>
            <a:normAutofit/>
          </a:bodyPr>
          <a:lstStyle/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dirty="0"/>
              <a:t>PCA is a dimensionality reduction method that transforms a </a:t>
            </a:r>
            <a:r>
              <a:rPr lang="en-GB" b="1" u="sng" dirty="0"/>
              <a:t>set of features </a:t>
            </a:r>
            <a:r>
              <a:rPr lang="en-GB" dirty="0"/>
              <a:t>into a set of </a:t>
            </a:r>
            <a:r>
              <a:rPr lang="en-GB" b="1" u="sng" dirty="0"/>
              <a:t>linearly uncorrelated variables </a:t>
            </a:r>
            <a:r>
              <a:rPr lang="en-GB" dirty="0"/>
              <a:t>called principal components </a:t>
            </a:r>
          </a:p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dirty="0"/>
          </a:p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dirty="0"/>
          </a:p>
          <a:p>
            <a:pPr marL="34290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dirty="0"/>
              <a:t>The first principal component contains the most variance, and each component after contains as much variance while still being orthogonal to other components </a:t>
            </a:r>
          </a:p>
          <a:p>
            <a:pPr marL="342900" lvl="0" indent="-29210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BFCA9-8390-7444-9AA2-E4CA2F32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3" y="6517937"/>
            <a:ext cx="10425057" cy="428077"/>
          </a:xfrm>
        </p:spPr>
        <p:txBody>
          <a:bodyPr>
            <a:norm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stats.stackexchange.com</a:t>
            </a:r>
            <a:r>
              <a:rPr lang="en-US" dirty="0"/>
              <a:t>/questions/2691/making-sense-of-principal-component-analysis-eigenvectors-eigenvalues</a:t>
            </a:r>
          </a:p>
        </p:txBody>
      </p:sp>
      <p:pic>
        <p:nvPicPr>
          <p:cNvPr id="15" name="Google Shape;328;p16" descr="Q7HIP.gif">
            <a:extLst>
              <a:ext uri="{FF2B5EF4-FFF2-40B4-BE49-F238E27FC236}">
                <a16:creationId xmlns:a16="http://schemas.microsoft.com/office/drawing/2014/main" id="{840044DF-8851-A244-AA8C-3BB98B50FC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891" r="30606"/>
          <a:stretch/>
        </p:blipFill>
        <p:spPr>
          <a:xfrm>
            <a:off x="5004192" y="1046179"/>
            <a:ext cx="6785036" cy="5428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265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Component Analysis: assessing </a:t>
            </a:r>
            <a:r>
              <a:rPr lang="en-US">
                <a:solidFill>
                  <a:srgbClr val="C00000"/>
                </a:solidFill>
              </a:rPr>
              <a:t>lower dimensions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3E7886-9A41-7441-A73A-DB93F57E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834845-775E-F94A-9D03-BF7F5FAD2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Google Shape;337;p17">
            <a:extLst>
              <a:ext uri="{FF2B5EF4-FFF2-40B4-BE49-F238E27FC236}">
                <a16:creationId xmlns:a16="http://schemas.microsoft.com/office/drawing/2014/main" id="{67797E24-C5B9-7840-984D-0926DF71D7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046" b="46282"/>
          <a:stretch/>
        </p:blipFill>
        <p:spPr>
          <a:xfrm>
            <a:off x="659859" y="1753084"/>
            <a:ext cx="2688198" cy="335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186D2-713F-E74C-A356-77E872297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1011967"/>
            <a:ext cx="5277922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7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Component Analysis: assessing </a:t>
            </a:r>
            <a:r>
              <a:rPr lang="en-US">
                <a:solidFill>
                  <a:srgbClr val="C00000"/>
                </a:solidFill>
              </a:rPr>
              <a:t>lower dimensions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3E7886-9A41-7441-A73A-DB93F57E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834845-775E-F94A-9D03-BF7F5FAD2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Google Shape;337;p17">
            <a:extLst>
              <a:ext uri="{FF2B5EF4-FFF2-40B4-BE49-F238E27FC236}">
                <a16:creationId xmlns:a16="http://schemas.microsoft.com/office/drawing/2014/main" id="{67797E24-C5B9-7840-984D-0926DF71D7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046" b="46282"/>
          <a:stretch/>
        </p:blipFill>
        <p:spPr>
          <a:xfrm>
            <a:off x="659859" y="1753084"/>
            <a:ext cx="2688198" cy="335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12E5D-2122-D043-81AC-110916B0F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467" y="1169961"/>
            <a:ext cx="5165214" cy="5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6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0442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Going further: non-linear dimensional reductions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3E7886-9A41-7441-A73A-DB93F57E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6668326" cy="5517515"/>
          </a:xfrm>
        </p:spPr>
        <p:txBody>
          <a:bodyPr/>
          <a:lstStyle/>
          <a:p>
            <a:pPr marL="15875" indent="-15875"/>
            <a:r>
              <a:rPr lang="en-US" dirty="0">
                <a:latin typeface="Avenir Book" panose="02000503020000020003" pitchFamily="2" charset="0"/>
              </a:rPr>
              <a:t>In a t-SNE projection, similar objects (cells) are modeled by nearby two-(three)dimensional points and dissimilar objects are modeled by distant points with high probability.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C166CBF3-294B-0F4E-8522-62F47FD14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109247"/>
              </p:ext>
            </p:extLst>
          </p:nvPr>
        </p:nvGraphicFramePr>
        <p:xfrm>
          <a:off x="2534134" y="3307444"/>
          <a:ext cx="1745148" cy="2842680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290858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90992580"/>
                    </a:ext>
                  </a:extLst>
                </a:gridCol>
              </a:tblGrid>
              <a:tr h="1328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05221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85872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88986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528915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9763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36984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8731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256114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539053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033844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754531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83215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50646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086324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231400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550238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92836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344425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DE540DE-A79B-BA4F-9E2C-5FA89E6455E4}"/>
              </a:ext>
            </a:extLst>
          </p:cNvPr>
          <p:cNvSpPr txBox="1"/>
          <p:nvPr/>
        </p:nvSpPr>
        <p:spPr>
          <a:xfrm>
            <a:off x="2798891" y="2977256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F7498-563E-D445-A116-4067BBA2B8BA}"/>
              </a:ext>
            </a:extLst>
          </p:cNvPr>
          <p:cNvSpPr txBox="1"/>
          <p:nvPr/>
        </p:nvSpPr>
        <p:spPr>
          <a:xfrm rot="16200000">
            <a:off x="1713212" y="433759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 genes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CD1EF-FA5C-8E4D-9093-A71D955D2B76}"/>
              </a:ext>
            </a:extLst>
          </p:cNvPr>
          <p:cNvSpPr txBox="1"/>
          <p:nvPr/>
        </p:nvSpPr>
        <p:spPr>
          <a:xfrm>
            <a:off x="5430717" y="3703442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3498FC-87C8-1344-960C-09EDBBD57350}"/>
              </a:ext>
            </a:extLst>
          </p:cNvPr>
          <p:cNvSpPr txBox="1"/>
          <p:nvPr/>
        </p:nvSpPr>
        <p:spPr>
          <a:xfrm rot="16200000">
            <a:off x="3654610" y="4713858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(few) Principal components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6F1B67A-CD22-CB4E-9FC3-DB8CAA77B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574985"/>
              </p:ext>
            </p:extLst>
          </p:nvPr>
        </p:nvGraphicFramePr>
        <p:xfrm>
          <a:off x="5041269" y="4033630"/>
          <a:ext cx="1745148" cy="1288504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290858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  <a:gridCol w="290858">
                  <a:extLst>
                    <a:ext uri="{9D8B030D-6E8A-4147-A177-3AD203B41FA5}">
                      <a16:colId xmlns:a16="http://schemas.microsoft.com/office/drawing/2014/main" val="3490992580"/>
                    </a:ext>
                  </a:extLst>
                </a:gridCol>
              </a:tblGrid>
              <a:tr h="1328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05221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858729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889862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528915"/>
                  </a:ext>
                </a:extLst>
              </a:tr>
              <a:tr h="1328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9763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8966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18" name="Right Arrow 17">
            <a:extLst>
              <a:ext uri="{FF2B5EF4-FFF2-40B4-BE49-F238E27FC236}">
                <a16:creationId xmlns:a16="http://schemas.microsoft.com/office/drawing/2014/main" id="{E67DD53B-4CCF-E848-98BB-2E901A52D30C}"/>
              </a:ext>
            </a:extLst>
          </p:cNvPr>
          <p:cNvSpPr/>
          <p:nvPr/>
        </p:nvSpPr>
        <p:spPr>
          <a:xfrm>
            <a:off x="4366000" y="4179173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50C1BF8-DE1B-3042-83FB-7977482484B1}"/>
              </a:ext>
            </a:extLst>
          </p:cNvPr>
          <p:cNvSpPr/>
          <p:nvPr/>
        </p:nvSpPr>
        <p:spPr>
          <a:xfrm>
            <a:off x="6956933" y="2944726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5284450-EA6F-2143-B103-C7D9197E2B9E}"/>
              </a:ext>
            </a:extLst>
          </p:cNvPr>
          <p:cNvSpPr/>
          <p:nvPr/>
        </p:nvSpPr>
        <p:spPr>
          <a:xfrm>
            <a:off x="6956933" y="4414297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3ED64-A74D-A94C-B73A-3C4EB7A19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7416634" y="937069"/>
            <a:ext cx="3288027" cy="2639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AA57-10DA-784F-84DA-D0CF8FD7C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59" r="341"/>
          <a:stretch/>
        </p:blipFill>
        <p:spPr>
          <a:xfrm>
            <a:off x="7416633" y="3947334"/>
            <a:ext cx="3288027" cy="26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0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Caution with </a:t>
            </a:r>
            <a:r>
              <a:rPr lang="en-US" dirty="0" err="1">
                <a:solidFill>
                  <a:srgbClr val="C00000"/>
                </a:solidFill>
              </a:rPr>
              <a:t>tSNE</a:t>
            </a:r>
            <a:r>
              <a:rPr lang="en-US" dirty="0">
                <a:solidFill>
                  <a:srgbClr val="C00000"/>
                </a:solidFill>
              </a:rPr>
              <a:t> visualization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364;p21">
            <a:extLst>
              <a:ext uri="{FF2B5EF4-FFF2-40B4-BE49-F238E27FC236}">
                <a16:creationId xmlns:a16="http://schemas.microsoft.com/office/drawing/2014/main" id="{19887328-4B38-7540-B699-343321FACD3F}"/>
              </a:ext>
            </a:extLst>
          </p:cNvPr>
          <p:cNvSpPr txBox="1"/>
          <p:nvPr/>
        </p:nvSpPr>
        <p:spPr>
          <a:xfrm>
            <a:off x="1931779" y="6180969"/>
            <a:ext cx="83379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n"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 great </a:t>
            </a:r>
            <a:r>
              <a:rPr lang="en" sz="1800" b="1" i="0" u="none" strike="noStrike" cap="none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tSNE</a:t>
            </a:r>
            <a:r>
              <a:rPr lang="en"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resource!</a:t>
            </a:r>
            <a:r>
              <a:rPr lang="en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u="sng" dirty="0">
                <a:solidFill>
                  <a:schemeClr val="hlink"/>
                </a:solidFill>
                <a:hlinkClick r:id="rId4"/>
              </a:rPr>
              <a:t>https://distill.pub/2016/misread-tsne/</a:t>
            </a:r>
            <a:r>
              <a:rPr lang="en" sz="1800" b="1" dirty="0">
                <a:solidFill>
                  <a:srgbClr val="FF0000"/>
                </a:solidFill>
              </a:rPr>
              <a:t> </a:t>
            </a:r>
            <a:endParaRPr sz="1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55;p20">
            <a:extLst>
              <a:ext uri="{FF2B5EF4-FFF2-40B4-BE49-F238E27FC236}">
                <a16:creationId xmlns:a16="http://schemas.microsoft.com/office/drawing/2014/main" id="{718DABF9-D996-2343-969E-3FC599A21E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8937" y="1152474"/>
            <a:ext cx="7650372" cy="4490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11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Caution with </a:t>
            </a:r>
            <a:r>
              <a:rPr lang="en-US" dirty="0" err="1">
                <a:solidFill>
                  <a:srgbClr val="C00000"/>
                </a:solidFill>
              </a:rPr>
              <a:t>tSNE</a:t>
            </a:r>
            <a:r>
              <a:rPr lang="en-US" dirty="0">
                <a:solidFill>
                  <a:srgbClr val="C00000"/>
                </a:solidFill>
              </a:rPr>
              <a:t> visualization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364;p21">
            <a:extLst>
              <a:ext uri="{FF2B5EF4-FFF2-40B4-BE49-F238E27FC236}">
                <a16:creationId xmlns:a16="http://schemas.microsoft.com/office/drawing/2014/main" id="{19887328-4B38-7540-B699-343321FACD3F}"/>
              </a:ext>
            </a:extLst>
          </p:cNvPr>
          <p:cNvSpPr txBox="1"/>
          <p:nvPr/>
        </p:nvSpPr>
        <p:spPr>
          <a:xfrm>
            <a:off x="1931779" y="6180969"/>
            <a:ext cx="83379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n"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 great </a:t>
            </a:r>
            <a:r>
              <a:rPr lang="en" sz="1800" b="1" i="0" u="none" strike="noStrike" cap="none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tSNE</a:t>
            </a:r>
            <a:r>
              <a:rPr lang="en"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resource!</a:t>
            </a:r>
            <a:r>
              <a:rPr lang="en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u="sng" dirty="0">
                <a:solidFill>
                  <a:schemeClr val="hlink"/>
                </a:solidFill>
                <a:hlinkClick r:id="rId4"/>
              </a:rPr>
              <a:t>https://distill.pub/2016/misread-tsne/</a:t>
            </a:r>
            <a:r>
              <a:rPr lang="en" sz="1800" b="1" dirty="0">
                <a:solidFill>
                  <a:srgbClr val="FF0000"/>
                </a:solidFill>
              </a:rPr>
              <a:t> </a:t>
            </a:r>
            <a:endParaRPr sz="1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DCA1A-A11E-C848-BC57-A8B319B72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212269" y="1225233"/>
            <a:ext cx="5648204" cy="4533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681567-276A-3641-8407-CA75AC3472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59" r="341"/>
          <a:stretch/>
        </p:blipFill>
        <p:spPr>
          <a:xfrm>
            <a:off x="6206837" y="1225233"/>
            <a:ext cx="5648204" cy="45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46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Other non-linear dimensional reduction approaches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3E7C6-136A-5B43-B3F3-E6651BB8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837282"/>
          </a:xfrm>
        </p:spPr>
        <p:txBody>
          <a:bodyPr>
            <a:normAutofit lnSpcReduction="10000"/>
          </a:bodyPr>
          <a:lstStyle/>
          <a:p>
            <a:pPr marL="457200" lvl="0" indent="-342900">
              <a:lnSpc>
                <a:spcPct val="115000"/>
              </a:lnSpc>
              <a:buSzPts val="1800"/>
              <a:buChar char="●"/>
            </a:pPr>
            <a:r>
              <a:rPr lang="en-GB" dirty="0">
                <a:solidFill>
                  <a:schemeClr val="dk1"/>
                </a:solidFill>
              </a:rPr>
              <a:t>Force-directed graph embedding</a:t>
            </a:r>
          </a:p>
          <a:p>
            <a:pPr marL="457200" lvl="0" indent="-342900">
              <a:lnSpc>
                <a:spcPct val="115000"/>
              </a:lnSpc>
              <a:buSzPts val="1800"/>
              <a:buChar char="●"/>
            </a:pPr>
            <a:r>
              <a:rPr lang="en-GB" dirty="0">
                <a:solidFill>
                  <a:schemeClr val="dk1"/>
                </a:solidFill>
              </a:rPr>
              <a:t>UMAP</a:t>
            </a: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Char char="●"/>
            </a:pPr>
            <a:r>
              <a:rPr lang="en-GB" dirty="0">
                <a:solidFill>
                  <a:schemeClr val="dk1"/>
                </a:solidFill>
              </a:rPr>
              <a:t>Diffusion Maps</a:t>
            </a:r>
          </a:p>
          <a:p>
            <a:pPr marL="457200" lvl="0" indent="-342900">
              <a:lnSpc>
                <a:spcPct val="115000"/>
              </a:lnSpc>
              <a:buSzPts val="1800"/>
              <a:buChar char="●"/>
            </a:pPr>
            <a:r>
              <a:rPr lang="en-GB" dirty="0">
                <a:solidFill>
                  <a:schemeClr val="dk1"/>
                </a:solidFill>
              </a:rPr>
              <a:t>Non-negative Matrix Factorization</a:t>
            </a:r>
          </a:p>
          <a:p>
            <a:pPr marL="457200" lvl="0" indent="-342900">
              <a:lnSpc>
                <a:spcPct val="115000"/>
              </a:lnSpc>
              <a:buSzPts val="1800"/>
              <a:buChar char="●"/>
            </a:pPr>
            <a:r>
              <a:rPr lang="en-GB" dirty="0">
                <a:solidFill>
                  <a:schemeClr val="dk1"/>
                </a:solidFill>
              </a:rPr>
              <a:t>Probabilistic (topic models/Latent Dirichlet Allocation (LDA))</a:t>
            </a:r>
          </a:p>
          <a:p>
            <a:pPr marL="457200" lvl="0" indent="-342900">
              <a:lnSpc>
                <a:spcPct val="115000"/>
              </a:lnSpc>
              <a:buSzPts val="1800"/>
              <a:buChar char="●"/>
            </a:pPr>
            <a:endParaRPr lang="en-GB" b="1" dirty="0">
              <a:solidFill>
                <a:schemeClr val="dk1"/>
              </a:solidFill>
            </a:endParaRPr>
          </a:p>
          <a:p>
            <a:pPr marL="114300" lvl="0">
              <a:lnSpc>
                <a:spcPct val="115000"/>
              </a:lnSpc>
              <a:buSzPts val="1800"/>
            </a:pPr>
            <a:r>
              <a:rPr lang="en-GB" b="1" dirty="0">
                <a:solidFill>
                  <a:schemeClr val="dk1"/>
                </a:solidFill>
              </a:rPr>
              <a:t>BE AWARE!! </a:t>
            </a:r>
          </a:p>
          <a:p>
            <a:pPr marL="457200" lvl="0" indent="-342900">
              <a:buFontTx/>
              <a:buChar char="-"/>
            </a:pPr>
            <a:r>
              <a:rPr lang="en-GB" b="1" dirty="0">
                <a:solidFill>
                  <a:srgbClr val="C00000"/>
                </a:solidFill>
              </a:rPr>
              <a:t>Some are linear, some other are not. </a:t>
            </a:r>
          </a:p>
          <a:p>
            <a:pPr marL="457200" lvl="0" indent="-342900">
              <a:buFontTx/>
              <a:buChar char="-"/>
            </a:pPr>
            <a:r>
              <a:rPr lang="en-GB" b="1" dirty="0">
                <a:solidFill>
                  <a:srgbClr val="C00000"/>
                </a:solidFill>
              </a:rPr>
              <a:t>While PCA is a general “one-size-fits-all” approach, others will yield more specific outputs, targeting a particular question.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11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Other non-linear dimensional reduction approaches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778B9-774A-DA4D-9A79-87187174B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6" y="846320"/>
            <a:ext cx="9702800" cy="280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88CA0F-EA78-0A4D-A7AE-D89790E6A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2607333"/>
            <a:ext cx="6503036" cy="41798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CCB479-F3F1-0F44-98FC-894A7C111630}"/>
              </a:ext>
            </a:extLst>
          </p:cNvPr>
          <p:cNvSpPr/>
          <p:nvPr/>
        </p:nvSpPr>
        <p:spPr>
          <a:xfrm>
            <a:off x="4678046" y="2946900"/>
            <a:ext cx="130302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67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7369075" y="1946594"/>
            <a:ext cx="4195814" cy="46098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569179-B9D3-924D-8A3F-645402610C4B}"/>
              </a:ext>
            </a:extLst>
          </p:cNvPr>
          <p:cNvSpPr/>
          <p:nvPr/>
        </p:nvSpPr>
        <p:spPr>
          <a:xfrm>
            <a:off x="4568711" y="5248870"/>
            <a:ext cx="2785615" cy="10486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24E8FE-97B2-A948-827C-FAD6AA954327}"/>
              </a:ext>
            </a:extLst>
          </p:cNvPr>
          <p:cNvSpPr/>
          <p:nvPr/>
        </p:nvSpPr>
        <p:spPr>
          <a:xfrm>
            <a:off x="1223904" y="2033680"/>
            <a:ext cx="2634342" cy="26626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4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Different methodologies for clustering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Andrews et al., 2018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BA121-2DCB-CA4A-9EBA-707DE79B7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AE21D-8C28-894C-BBFC-17FA427FD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534"/>
            <a:ext cx="12192000" cy="4882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DB90A3-5370-9C4B-BEEF-6515BDD9645A}"/>
              </a:ext>
            </a:extLst>
          </p:cNvPr>
          <p:cNvSpPr/>
          <p:nvPr/>
        </p:nvSpPr>
        <p:spPr>
          <a:xfrm>
            <a:off x="261257" y="5349466"/>
            <a:ext cx="5029200" cy="79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89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”Traditional” clustering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Andrews et al., 2018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BA121-2DCB-CA4A-9EBA-707DE79B7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AE21D-8C28-894C-BBFC-17FA427FD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534"/>
            <a:ext cx="12192000" cy="4882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DB90A3-5370-9C4B-BEEF-6515BDD9645A}"/>
              </a:ext>
            </a:extLst>
          </p:cNvPr>
          <p:cNvSpPr/>
          <p:nvPr/>
        </p:nvSpPr>
        <p:spPr>
          <a:xfrm>
            <a:off x="261257" y="5349466"/>
            <a:ext cx="5029200" cy="79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A7830-E8D2-A24D-B934-F7F9C03D33E3}"/>
              </a:ext>
            </a:extLst>
          </p:cNvPr>
          <p:cNvSpPr/>
          <p:nvPr/>
        </p:nvSpPr>
        <p:spPr>
          <a:xfrm>
            <a:off x="7984671" y="1381872"/>
            <a:ext cx="2204358" cy="50094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0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84A3C34-C04F-824A-80DC-12591D7C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5" y="1421897"/>
            <a:ext cx="8026928" cy="4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”Traditional” clustering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https://scikit-</a:t>
            </a:r>
            <a:r>
              <a:rPr lang="en-US" dirty="0" err="1"/>
              <a:t>learn.org</a:t>
            </a:r>
            <a:r>
              <a:rPr lang="en-US" dirty="0"/>
              <a:t>/stable/modules/</a:t>
            </a:r>
            <a:r>
              <a:rPr lang="en-US" dirty="0" err="1"/>
              <a:t>clustering.html#overview-of-clustering-methods</a:t>
            </a:r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BA121-2DCB-CA4A-9EBA-707DE79B7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B90A3-5370-9C4B-BEEF-6515BDD9645A}"/>
              </a:ext>
            </a:extLst>
          </p:cNvPr>
          <p:cNvSpPr/>
          <p:nvPr/>
        </p:nvSpPr>
        <p:spPr>
          <a:xfrm>
            <a:off x="261257" y="5349466"/>
            <a:ext cx="5029200" cy="79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50B546-AEAF-784A-8248-E9326EE575D4}"/>
              </a:ext>
            </a:extLst>
          </p:cNvPr>
          <p:cNvSpPr/>
          <p:nvPr/>
        </p:nvSpPr>
        <p:spPr>
          <a:xfrm>
            <a:off x="9433682" y="1426227"/>
            <a:ext cx="754084" cy="4965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DF5A1-11D3-174D-BFF5-5FFD41A54432}"/>
              </a:ext>
            </a:extLst>
          </p:cNvPr>
          <p:cNvSpPr/>
          <p:nvPr/>
        </p:nvSpPr>
        <p:spPr>
          <a:xfrm>
            <a:off x="7091054" y="1426227"/>
            <a:ext cx="754084" cy="4965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6E572A-2B70-6A46-A726-5340BEECBCAE}"/>
              </a:ext>
            </a:extLst>
          </p:cNvPr>
          <p:cNvSpPr/>
          <p:nvPr/>
        </p:nvSpPr>
        <p:spPr>
          <a:xfrm>
            <a:off x="2501240" y="1426227"/>
            <a:ext cx="754084" cy="4965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227F9-747C-6247-846C-69DE627E1818}"/>
              </a:ext>
            </a:extLst>
          </p:cNvPr>
          <p:cNvSpPr/>
          <p:nvPr/>
        </p:nvSpPr>
        <p:spPr>
          <a:xfrm>
            <a:off x="4828376" y="1426227"/>
            <a:ext cx="754084" cy="4965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7F64DB-66E5-7340-91F5-99A133A185C1}"/>
              </a:ext>
            </a:extLst>
          </p:cNvPr>
          <p:cNvSpPr/>
          <p:nvPr/>
        </p:nvSpPr>
        <p:spPr>
          <a:xfrm>
            <a:off x="5546715" y="1426227"/>
            <a:ext cx="754084" cy="4965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09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”Traditional” clustering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BA121-2DCB-CA4A-9EBA-707DE79B7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K-means algorithm is both fast and generally reliable, as a first approach.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B90A3-5370-9C4B-BEEF-6515BDD9645A}"/>
              </a:ext>
            </a:extLst>
          </p:cNvPr>
          <p:cNvSpPr/>
          <p:nvPr/>
        </p:nvSpPr>
        <p:spPr>
          <a:xfrm>
            <a:off x="261257" y="5349466"/>
            <a:ext cx="5029200" cy="79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4179F-09A4-8B4C-AC85-1BCA924BB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C8EE3-3B0A-0B4D-9C37-A65B670D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0356"/>
            <a:ext cx="12192000" cy="25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How Do We Define Cellular Identity?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1349829"/>
            <a:ext cx="11927840" cy="5041447"/>
          </a:xfrm>
        </p:spPr>
        <p:txBody>
          <a:bodyPr/>
          <a:lstStyle/>
          <a:p>
            <a:r>
              <a:rPr lang="en-US" dirty="0"/>
              <a:t>A cell participates in multiple processes/contexts.</a:t>
            </a:r>
          </a:p>
        </p:txBody>
      </p:sp>
      <p:pic>
        <p:nvPicPr>
          <p:cNvPr id="7" name="Google Shape;197;p4">
            <a:extLst>
              <a:ext uri="{FF2B5EF4-FFF2-40B4-BE49-F238E27FC236}">
                <a16:creationId xmlns:a16="http://schemas.microsoft.com/office/drawing/2014/main" id="{4590C49E-48FD-524E-AB93-5C6C1A7C78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185" t="22254" r="13747" b="13215"/>
          <a:stretch/>
        </p:blipFill>
        <p:spPr>
          <a:xfrm>
            <a:off x="2152186" y="2089735"/>
            <a:ext cx="6947210" cy="4420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600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do </a:t>
            </a:r>
            <a:r>
              <a:rPr lang="en-US">
                <a:solidFill>
                  <a:srgbClr val="C00000"/>
                </a:solidFill>
              </a:rPr>
              <a:t>we need graph-based clustering?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Andrews et al., 2018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BA121-2DCB-CA4A-9EBA-707DE79B7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Curse of dimensionality: </a:t>
            </a:r>
          </a:p>
          <a:p>
            <a:r>
              <a:rPr lang="en-US" dirty="0"/>
              <a:t>“All data become sparse in high-dimensional space and therefore similarities measured by Euclidean distances </a:t>
            </a:r>
            <a:r>
              <a:rPr lang="en-US" dirty="0" err="1"/>
              <a:t>etc</a:t>
            </a:r>
            <a:r>
              <a:rPr lang="en-US" dirty="0"/>
              <a:t> are generally low between all objects.”</a:t>
            </a:r>
          </a:p>
          <a:p>
            <a:endParaRPr lang="en-US" dirty="0"/>
          </a:p>
          <a:p>
            <a:r>
              <a:rPr lang="en-GB" b="1" dirty="0">
                <a:solidFill>
                  <a:srgbClr val="C00000"/>
                </a:solidFill>
              </a:rPr>
              <a:t>There is no point performing a hierarchical clustering of 10,000 cells if 90% of the pairwise distances are null !!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B90A3-5370-9C4B-BEEF-6515BDD9645A}"/>
              </a:ext>
            </a:extLst>
          </p:cNvPr>
          <p:cNvSpPr/>
          <p:nvPr/>
        </p:nvSpPr>
        <p:spPr>
          <a:xfrm>
            <a:off x="261257" y="5349466"/>
            <a:ext cx="5029200" cy="79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2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Graph-based clustering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CD94A-100C-C044-9938-0754BAB6E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Andrews et al., 2018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BA121-2DCB-CA4A-9EBA-707DE79B7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AE21D-8C28-894C-BBFC-17FA427FD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534"/>
            <a:ext cx="12192000" cy="4882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DB90A3-5370-9C4B-BEEF-6515BDD9645A}"/>
              </a:ext>
            </a:extLst>
          </p:cNvPr>
          <p:cNvSpPr/>
          <p:nvPr/>
        </p:nvSpPr>
        <p:spPr>
          <a:xfrm>
            <a:off x="261257" y="5349466"/>
            <a:ext cx="5029200" cy="79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A7830-E8D2-A24D-B934-F7F9C03D33E3}"/>
              </a:ext>
            </a:extLst>
          </p:cNvPr>
          <p:cNvSpPr/>
          <p:nvPr/>
        </p:nvSpPr>
        <p:spPr>
          <a:xfrm>
            <a:off x="10140042" y="1381872"/>
            <a:ext cx="1975757" cy="50094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7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" name="Google Shape;413;p26">
            <a:extLst>
              <a:ext uri="{FF2B5EF4-FFF2-40B4-BE49-F238E27FC236}">
                <a16:creationId xmlns:a16="http://schemas.microsoft.com/office/drawing/2014/main" id="{5C5C721D-1F2C-764E-969E-7D6D54274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99628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0CDB978-2A3C-C84C-A22D-876C03661A88}"/>
              </a:ext>
            </a:extLst>
          </p:cNvPr>
          <p:cNvSpPr/>
          <p:nvPr/>
        </p:nvSpPr>
        <p:spPr>
          <a:xfrm>
            <a:off x="478035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A79F1C-9ABE-164E-8C62-B8D6DDA794B9}"/>
              </a:ext>
            </a:extLst>
          </p:cNvPr>
          <p:cNvSpPr/>
          <p:nvPr/>
        </p:nvSpPr>
        <p:spPr>
          <a:xfrm>
            <a:off x="5356424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F9FBB0-B0FC-6C44-A827-1510F9E2AE15}"/>
              </a:ext>
            </a:extLst>
          </p:cNvPr>
          <p:cNvSpPr/>
          <p:nvPr/>
        </p:nvSpPr>
        <p:spPr>
          <a:xfrm>
            <a:off x="5941640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7D61990-7CFA-C747-B543-2D29C7856158}"/>
              </a:ext>
            </a:extLst>
          </p:cNvPr>
          <p:cNvSpPr/>
          <p:nvPr/>
        </p:nvSpPr>
        <p:spPr>
          <a:xfrm>
            <a:off x="5905064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2C6CBD-E9E1-0F40-946E-BD596DD8481B}"/>
              </a:ext>
            </a:extLst>
          </p:cNvPr>
          <p:cNvSpPr/>
          <p:nvPr/>
        </p:nvSpPr>
        <p:spPr>
          <a:xfrm>
            <a:off x="6371408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82AB92-B7A4-C848-9B50-3E375EB589BD}"/>
              </a:ext>
            </a:extLst>
          </p:cNvPr>
          <p:cNvSpPr/>
          <p:nvPr/>
        </p:nvSpPr>
        <p:spPr>
          <a:xfrm>
            <a:off x="6371408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0089B8A-ED5B-1B4B-AE77-CD9385F09129}"/>
              </a:ext>
            </a:extLst>
          </p:cNvPr>
          <p:cNvSpPr/>
          <p:nvPr/>
        </p:nvSpPr>
        <p:spPr>
          <a:xfrm>
            <a:off x="7249232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A9BEC1-1F3D-154C-B8E6-3F0BB7E04A8D}"/>
              </a:ext>
            </a:extLst>
          </p:cNvPr>
          <p:cNvSpPr/>
          <p:nvPr/>
        </p:nvSpPr>
        <p:spPr>
          <a:xfrm>
            <a:off x="7203512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CB4FE1-396E-F64C-97FE-D7730B7A0958}"/>
              </a:ext>
            </a:extLst>
          </p:cNvPr>
          <p:cNvSpPr/>
          <p:nvPr/>
        </p:nvSpPr>
        <p:spPr>
          <a:xfrm>
            <a:off x="8090480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4FF4D2-27DA-8949-B300-48C083C577C9}"/>
              </a:ext>
            </a:extLst>
          </p:cNvPr>
          <p:cNvSpPr/>
          <p:nvPr/>
        </p:nvSpPr>
        <p:spPr>
          <a:xfrm>
            <a:off x="7935032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FC19D1-B076-704D-A186-806EE978B3C6}"/>
              </a:ext>
            </a:extLst>
          </p:cNvPr>
          <p:cNvSpPr/>
          <p:nvPr/>
        </p:nvSpPr>
        <p:spPr>
          <a:xfrm>
            <a:off x="8465384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FF3D3-C4DE-F54C-941D-C4E58CE1B021}"/>
              </a:ext>
            </a:extLst>
          </p:cNvPr>
          <p:cNvSpPr/>
          <p:nvPr/>
        </p:nvSpPr>
        <p:spPr>
          <a:xfrm>
            <a:off x="8309936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B1C598-C82A-C649-8367-0A02FF565F74}"/>
              </a:ext>
            </a:extLst>
          </p:cNvPr>
          <p:cNvSpPr/>
          <p:nvPr/>
        </p:nvSpPr>
        <p:spPr>
          <a:xfrm>
            <a:off x="8437952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788DB3-F6A8-1145-9426-420086609433}"/>
              </a:ext>
            </a:extLst>
          </p:cNvPr>
          <p:cNvSpPr/>
          <p:nvPr/>
        </p:nvSpPr>
        <p:spPr>
          <a:xfrm>
            <a:off x="6462848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EA9C84-6F51-4444-8610-6EBBAEB72197}"/>
              </a:ext>
            </a:extLst>
          </p:cNvPr>
          <p:cNvSpPr/>
          <p:nvPr/>
        </p:nvSpPr>
        <p:spPr>
          <a:xfrm>
            <a:off x="6023936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74D41F-AC81-8D46-B99D-CA4B0F45874D}"/>
              </a:ext>
            </a:extLst>
          </p:cNvPr>
          <p:cNvSpPr/>
          <p:nvPr/>
        </p:nvSpPr>
        <p:spPr>
          <a:xfrm>
            <a:off x="6526856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4466FC-AE6C-904D-B5BB-A0AB67F44179}"/>
              </a:ext>
            </a:extLst>
          </p:cNvPr>
          <p:cNvSpPr/>
          <p:nvPr/>
        </p:nvSpPr>
        <p:spPr>
          <a:xfrm>
            <a:off x="7093784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080799-C7AA-5F43-B8E8-CE6B563DB5B3}"/>
              </a:ext>
            </a:extLst>
          </p:cNvPr>
          <p:cNvSpPr/>
          <p:nvPr/>
        </p:nvSpPr>
        <p:spPr>
          <a:xfrm>
            <a:off x="7038920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6CC328F-83E2-CC4E-9684-A13180C8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94769" y="3340260"/>
            <a:ext cx="538396" cy="9525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1F8774-0FA7-0A42-9A6A-58D71C9B53B4}"/>
              </a:ext>
            </a:extLst>
          </p:cNvPr>
          <p:cNvSpPr/>
          <p:nvPr/>
        </p:nvSpPr>
        <p:spPr>
          <a:xfrm>
            <a:off x="520707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45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" name="Google Shape;413;p26">
            <a:extLst>
              <a:ext uri="{FF2B5EF4-FFF2-40B4-BE49-F238E27FC236}">
                <a16:creationId xmlns:a16="http://schemas.microsoft.com/office/drawing/2014/main" id="{5C5C721D-1F2C-764E-969E-7D6D54274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99628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0CDB978-2A3C-C84C-A22D-876C03661A88}"/>
              </a:ext>
            </a:extLst>
          </p:cNvPr>
          <p:cNvSpPr/>
          <p:nvPr/>
        </p:nvSpPr>
        <p:spPr>
          <a:xfrm>
            <a:off x="478035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DED0F2-3644-7046-A00B-475B2E751B26}"/>
              </a:ext>
            </a:extLst>
          </p:cNvPr>
          <p:cNvSpPr/>
          <p:nvPr/>
        </p:nvSpPr>
        <p:spPr>
          <a:xfrm>
            <a:off x="5200976" y="2801330"/>
            <a:ext cx="173736" cy="1737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A79F1C-9ABE-164E-8C62-B8D6DDA794B9}"/>
              </a:ext>
            </a:extLst>
          </p:cNvPr>
          <p:cNvSpPr/>
          <p:nvPr/>
        </p:nvSpPr>
        <p:spPr>
          <a:xfrm>
            <a:off x="5356424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F9FBB0-B0FC-6C44-A827-1510F9E2AE15}"/>
              </a:ext>
            </a:extLst>
          </p:cNvPr>
          <p:cNvSpPr/>
          <p:nvPr/>
        </p:nvSpPr>
        <p:spPr>
          <a:xfrm>
            <a:off x="5941640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7D61990-7CFA-C747-B543-2D29C7856158}"/>
              </a:ext>
            </a:extLst>
          </p:cNvPr>
          <p:cNvSpPr/>
          <p:nvPr/>
        </p:nvSpPr>
        <p:spPr>
          <a:xfrm>
            <a:off x="5905064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2C6CBD-E9E1-0F40-946E-BD596DD8481B}"/>
              </a:ext>
            </a:extLst>
          </p:cNvPr>
          <p:cNvSpPr/>
          <p:nvPr/>
        </p:nvSpPr>
        <p:spPr>
          <a:xfrm>
            <a:off x="6371408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82AB92-B7A4-C848-9B50-3E375EB589BD}"/>
              </a:ext>
            </a:extLst>
          </p:cNvPr>
          <p:cNvSpPr/>
          <p:nvPr/>
        </p:nvSpPr>
        <p:spPr>
          <a:xfrm>
            <a:off x="6371408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0089B8A-ED5B-1B4B-AE77-CD9385F09129}"/>
              </a:ext>
            </a:extLst>
          </p:cNvPr>
          <p:cNvSpPr/>
          <p:nvPr/>
        </p:nvSpPr>
        <p:spPr>
          <a:xfrm>
            <a:off x="7249232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A9BEC1-1F3D-154C-B8E6-3F0BB7E04A8D}"/>
              </a:ext>
            </a:extLst>
          </p:cNvPr>
          <p:cNvSpPr/>
          <p:nvPr/>
        </p:nvSpPr>
        <p:spPr>
          <a:xfrm>
            <a:off x="7203512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CB4FE1-396E-F64C-97FE-D7730B7A0958}"/>
              </a:ext>
            </a:extLst>
          </p:cNvPr>
          <p:cNvSpPr/>
          <p:nvPr/>
        </p:nvSpPr>
        <p:spPr>
          <a:xfrm>
            <a:off x="8090480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4FF4D2-27DA-8949-B300-48C083C577C9}"/>
              </a:ext>
            </a:extLst>
          </p:cNvPr>
          <p:cNvSpPr/>
          <p:nvPr/>
        </p:nvSpPr>
        <p:spPr>
          <a:xfrm>
            <a:off x="7935032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FC19D1-B076-704D-A186-806EE978B3C6}"/>
              </a:ext>
            </a:extLst>
          </p:cNvPr>
          <p:cNvSpPr/>
          <p:nvPr/>
        </p:nvSpPr>
        <p:spPr>
          <a:xfrm>
            <a:off x="8465384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FF3D3-C4DE-F54C-941D-C4E58CE1B021}"/>
              </a:ext>
            </a:extLst>
          </p:cNvPr>
          <p:cNvSpPr/>
          <p:nvPr/>
        </p:nvSpPr>
        <p:spPr>
          <a:xfrm>
            <a:off x="8309936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B1C598-C82A-C649-8367-0A02FF565F74}"/>
              </a:ext>
            </a:extLst>
          </p:cNvPr>
          <p:cNvSpPr/>
          <p:nvPr/>
        </p:nvSpPr>
        <p:spPr>
          <a:xfrm>
            <a:off x="8437952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788DB3-F6A8-1145-9426-420086609433}"/>
              </a:ext>
            </a:extLst>
          </p:cNvPr>
          <p:cNvSpPr/>
          <p:nvPr/>
        </p:nvSpPr>
        <p:spPr>
          <a:xfrm>
            <a:off x="6462848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EA9C84-6F51-4444-8610-6EBBAEB72197}"/>
              </a:ext>
            </a:extLst>
          </p:cNvPr>
          <p:cNvSpPr/>
          <p:nvPr/>
        </p:nvSpPr>
        <p:spPr>
          <a:xfrm>
            <a:off x="6023936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74D41F-AC81-8D46-B99D-CA4B0F45874D}"/>
              </a:ext>
            </a:extLst>
          </p:cNvPr>
          <p:cNvSpPr/>
          <p:nvPr/>
        </p:nvSpPr>
        <p:spPr>
          <a:xfrm>
            <a:off x="6526856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4466FC-AE6C-904D-B5BB-A0AB67F44179}"/>
              </a:ext>
            </a:extLst>
          </p:cNvPr>
          <p:cNvSpPr/>
          <p:nvPr/>
        </p:nvSpPr>
        <p:spPr>
          <a:xfrm>
            <a:off x="7093784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080799-C7AA-5F43-B8E8-CE6B563DB5B3}"/>
              </a:ext>
            </a:extLst>
          </p:cNvPr>
          <p:cNvSpPr/>
          <p:nvPr/>
        </p:nvSpPr>
        <p:spPr>
          <a:xfrm>
            <a:off x="7038920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9902D8-F87A-B04C-B126-5DFD0660EC60}"/>
              </a:ext>
            </a:extLst>
          </p:cNvPr>
          <p:cNvCxnSpPr>
            <a:cxnSpLocks/>
          </p:cNvCxnSpPr>
          <p:nvPr/>
        </p:nvCxnSpPr>
        <p:spPr>
          <a:xfrm flipH="1">
            <a:off x="4880936" y="2888198"/>
            <a:ext cx="42062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1023D2F-75F9-6F4A-B185-B5CFACD1BC51}"/>
              </a:ext>
            </a:extLst>
          </p:cNvPr>
          <p:cNvSpPr txBox="1"/>
          <p:nvPr/>
        </p:nvSpPr>
        <p:spPr>
          <a:xfrm>
            <a:off x="4944944" y="257273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6CC328F-83E2-CC4E-9684-A13180C8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94769" y="3340260"/>
            <a:ext cx="5383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88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" name="Google Shape;413;p26">
            <a:extLst>
              <a:ext uri="{FF2B5EF4-FFF2-40B4-BE49-F238E27FC236}">
                <a16:creationId xmlns:a16="http://schemas.microsoft.com/office/drawing/2014/main" id="{5C5C721D-1F2C-764E-969E-7D6D54274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99628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0CDB978-2A3C-C84C-A22D-876C03661A88}"/>
              </a:ext>
            </a:extLst>
          </p:cNvPr>
          <p:cNvSpPr/>
          <p:nvPr/>
        </p:nvSpPr>
        <p:spPr>
          <a:xfrm>
            <a:off x="478035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DED0F2-3644-7046-A00B-475B2E751B26}"/>
              </a:ext>
            </a:extLst>
          </p:cNvPr>
          <p:cNvSpPr/>
          <p:nvPr/>
        </p:nvSpPr>
        <p:spPr>
          <a:xfrm>
            <a:off x="5200976" y="2801330"/>
            <a:ext cx="173736" cy="1737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A79F1C-9ABE-164E-8C62-B8D6DDA794B9}"/>
              </a:ext>
            </a:extLst>
          </p:cNvPr>
          <p:cNvSpPr/>
          <p:nvPr/>
        </p:nvSpPr>
        <p:spPr>
          <a:xfrm>
            <a:off x="5356424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F9FBB0-B0FC-6C44-A827-1510F9E2AE15}"/>
              </a:ext>
            </a:extLst>
          </p:cNvPr>
          <p:cNvSpPr/>
          <p:nvPr/>
        </p:nvSpPr>
        <p:spPr>
          <a:xfrm>
            <a:off x="5941640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7D61990-7CFA-C747-B543-2D29C7856158}"/>
              </a:ext>
            </a:extLst>
          </p:cNvPr>
          <p:cNvSpPr/>
          <p:nvPr/>
        </p:nvSpPr>
        <p:spPr>
          <a:xfrm>
            <a:off x="5905064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2C6CBD-E9E1-0F40-946E-BD596DD8481B}"/>
              </a:ext>
            </a:extLst>
          </p:cNvPr>
          <p:cNvSpPr/>
          <p:nvPr/>
        </p:nvSpPr>
        <p:spPr>
          <a:xfrm>
            <a:off x="6371408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82AB92-B7A4-C848-9B50-3E375EB589BD}"/>
              </a:ext>
            </a:extLst>
          </p:cNvPr>
          <p:cNvSpPr/>
          <p:nvPr/>
        </p:nvSpPr>
        <p:spPr>
          <a:xfrm>
            <a:off x="6371408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0089B8A-ED5B-1B4B-AE77-CD9385F09129}"/>
              </a:ext>
            </a:extLst>
          </p:cNvPr>
          <p:cNvSpPr/>
          <p:nvPr/>
        </p:nvSpPr>
        <p:spPr>
          <a:xfrm>
            <a:off x="7249232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A9BEC1-1F3D-154C-B8E6-3F0BB7E04A8D}"/>
              </a:ext>
            </a:extLst>
          </p:cNvPr>
          <p:cNvSpPr/>
          <p:nvPr/>
        </p:nvSpPr>
        <p:spPr>
          <a:xfrm>
            <a:off x="7203512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CB4FE1-396E-F64C-97FE-D7730B7A0958}"/>
              </a:ext>
            </a:extLst>
          </p:cNvPr>
          <p:cNvSpPr/>
          <p:nvPr/>
        </p:nvSpPr>
        <p:spPr>
          <a:xfrm>
            <a:off x="8090480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4FF4D2-27DA-8949-B300-48C083C577C9}"/>
              </a:ext>
            </a:extLst>
          </p:cNvPr>
          <p:cNvSpPr/>
          <p:nvPr/>
        </p:nvSpPr>
        <p:spPr>
          <a:xfrm>
            <a:off x="7935032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FC19D1-B076-704D-A186-806EE978B3C6}"/>
              </a:ext>
            </a:extLst>
          </p:cNvPr>
          <p:cNvSpPr/>
          <p:nvPr/>
        </p:nvSpPr>
        <p:spPr>
          <a:xfrm>
            <a:off x="8465384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FF3D3-C4DE-F54C-941D-C4E58CE1B021}"/>
              </a:ext>
            </a:extLst>
          </p:cNvPr>
          <p:cNvSpPr/>
          <p:nvPr/>
        </p:nvSpPr>
        <p:spPr>
          <a:xfrm>
            <a:off x="8309936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B1C598-C82A-C649-8367-0A02FF565F74}"/>
              </a:ext>
            </a:extLst>
          </p:cNvPr>
          <p:cNvSpPr/>
          <p:nvPr/>
        </p:nvSpPr>
        <p:spPr>
          <a:xfrm>
            <a:off x="8437952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788DB3-F6A8-1145-9426-420086609433}"/>
              </a:ext>
            </a:extLst>
          </p:cNvPr>
          <p:cNvSpPr/>
          <p:nvPr/>
        </p:nvSpPr>
        <p:spPr>
          <a:xfrm>
            <a:off x="6462848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EA9C84-6F51-4444-8610-6EBBAEB72197}"/>
              </a:ext>
            </a:extLst>
          </p:cNvPr>
          <p:cNvSpPr/>
          <p:nvPr/>
        </p:nvSpPr>
        <p:spPr>
          <a:xfrm>
            <a:off x="6023936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74D41F-AC81-8D46-B99D-CA4B0F45874D}"/>
              </a:ext>
            </a:extLst>
          </p:cNvPr>
          <p:cNvSpPr/>
          <p:nvPr/>
        </p:nvSpPr>
        <p:spPr>
          <a:xfrm>
            <a:off x="6526856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4466FC-AE6C-904D-B5BB-A0AB67F44179}"/>
              </a:ext>
            </a:extLst>
          </p:cNvPr>
          <p:cNvSpPr/>
          <p:nvPr/>
        </p:nvSpPr>
        <p:spPr>
          <a:xfrm>
            <a:off x="7093784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080799-C7AA-5F43-B8E8-CE6B563DB5B3}"/>
              </a:ext>
            </a:extLst>
          </p:cNvPr>
          <p:cNvSpPr/>
          <p:nvPr/>
        </p:nvSpPr>
        <p:spPr>
          <a:xfrm>
            <a:off x="7038920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9902D8-F87A-B04C-B126-5DFD0660EC60}"/>
              </a:ext>
            </a:extLst>
          </p:cNvPr>
          <p:cNvCxnSpPr>
            <a:cxnSpLocks/>
          </p:cNvCxnSpPr>
          <p:nvPr/>
        </p:nvCxnSpPr>
        <p:spPr>
          <a:xfrm flipH="1">
            <a:off x="4880936" y="2888198"/>
            <a:ext cx="42062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1023D2F-75F9-6F4A-B185-B5CFACD1BC51}"/>
              </a:ext>
            </a:extLst>
          </p:cNvPr>
          <p:cNvSpPr txBox="1"/>
          <p:nvPr/>
        </p:nvSpPr>
        <p:spPr>
          <a:xfrm>
            <a:off x="4944944" y="257273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4AB2915-B83E-4C4E-8DC2-AC60AE824726}"/>
              </a:ext>
            </a:extLst>
          </p:cNvPr>
          <p:cNvCxnSpPr>
            <a:cxnSpLocks/>
          </p:cNvCxnSpPr>
          <p:nvPr/>
        </p:nvCxnSpPr>
        <p:spPr>
          <a:xfrm>
            <a:off x="5343505" y="3015850"/>
            <a:ext cx="80307" cy="38548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524C2B2-3DEF-4941-A3F4-F63985816055}"/>
              </a:ext>
            </a:extLst>
          </p:cNvPr>
          <p:cNvSpPr txBox="1"/>
          <p:nvPr/>
        </p:nvSpPr>
        <p:spPr>
          <a:xfrm>
            <a:off x="5138023" y="30619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6CC328F-83E2-CC4E-9684-A13180C8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94769" y="3340260"/>
            <a:ext cx="5383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3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" name="Google Shape;413;p26">
            <a:extLst>
              <a:ext uri="{FF2B5EF4-FFF2-40B4-BE49-F238E27FC236}">
                <a16:creationId xmlns:a16="http://schemas.microsoft.com/office/drawing/2014/main" id="{5C5C721D-1F2C-764E-969E-7D6D54274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99628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0CDB978-2A3C-C84C-A22D-876C03661A88}"/>
              </a:ext>
            </a:extLst>
          </p:cNvPr>
          <p:cNvSpPr/>
          <p:nvPr/>
        </p:nvSpPr>
        <p:spPr>
          <a:xfrm>
            <a:off x="478035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DED0F2-3644-7046-A00B-475B2E751B26}"/>
              </a:ext>
            </a:extLst>
          </p:cNvPr>
          <p:cNvSpPr/>
          <p:nvPr/>
        </p:nvSpPr>
        <p:spPr>
          <a:xfrm>
            <a:off x="5200976" y="2801330"/>
            <a:ext cx="173736" cy="1737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A79F1C-9ABE-164E-8C62-B8D6DDA794B9}"/>
              </a:ext>
            </a:extLst>
          </p:cNvPr>
          <p:cNvSpPr/>
          <p:nvPr/>
        </p:nvSpPr>
        <p:spPr>
          <a:xfrm>
            <a:off x="5356424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F9FBB0-B0FC-6C44-A827-1510F9E2AE15}"/>
              </a:ext>
            </a:extLst>
          </p:cNvPr>
          <p:cNvSpPr/>
          <p:nvPr/>
        </p:nvSpPr>
        <p:spPr>
          <a:xfrm>
            <a:off x="5941640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7D61990-7CFA-C747-B543-2D29C7856158}"/>
              </a:ext>
            </a:extLst>
          </p:cNvPr>
          <p:cNvSpPr/>
          <p:nvPr/>
        </p:nvSpPr>
        <p:spPr>
          <a:xfrm>
            <a:off x="5905064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2C6CBD-E9E1-0F40-946E-BD596DD8481B}"/>
              </a:ext>
            </a:extLst>
          </p:cNvPr>
          <p:cNvSpPr/>
          <p:nvPr/>
        </p:nvSpPr>
        <p:spPr>
          <a:xfrm>
            <a:off x="6371408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82AB92-B7A4-C848-9B50-3E375EB589BD}"/>
              </a:ext>
            </a:extLst>
          </p:cNvPr>
          <p:cNvSpPr/>
          <p:nvPr/>
        </p:nvSpPr>
        <p:spPr>
          <a:xfrm>
            <a:off x="6371408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0089B8A-ED5B-1B4B-AE77-CD9385F09129}"/>
              </a:ext>
            </a:extLst>
          </p:cNvPr>
          <p:cNvSpPr/>
          <p:nvPr/>
        </p:nvSpPr>
        <p:spPr>
          <a:xfrm>
            <a:off x="7249232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A9BEC1-1F3D-154C-B8E6-3F0BB7E04A8D}"/>
              </a:ext>
            </a:extLst>
          </p:cNvPr>
          <p:cNvSpPr/>
          <p:nvPr/>
        </p:nvSpPr>
        <p:spPr>
          <a:xfrm>
            <a:off x="7203512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CB4FE1-396E-F64C-97FE-D7730B7A0958}"/>
              </a:ext>
            </a:extLst>
          </p:cNvPr>
          <p:cNvSpPr/>
          <p:nvPr/>
        </p:nvSpPr>
        <p:spPr>
          <a:xfrm>
            <a:off x="8090480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4FF4D2-27DA-8949-B300-48C083C577C9}"/>
              </a:ext>
            </a:extLst>
          </p:cNvPr>
          <p:cNvSpPr/>
          <p:nvPr/>
        </p:nvSpPr>
        <p:spPr>
          <a:xfrm>
            <a:off x="7935032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FC19D1-B076-704D-A186-806EE978B3C6}"/>
              </a:ext>
            </a:extLst>
          </p:cNvPr>
          <p:cNvSpPr/>
          <p:nvPr/>
        </p:nvSpPr>
        <p:spPr>
          <a:xfrm>
            <a:off x="8465384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FF3D3-C4DE-F54C-941D-C4E58CE1B021}"/>
              </a:ext>
            </a:extLst>
          </p:cNvPr>
          <p:cNvSpPr/>
          <p:nvPr/>
        </p:nvSpPr>
        <p:spPr>
          <a:xfrm>
            <a:off x="8309936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B1C598-C82A-C649-8367-0A02FF565F74}"/>
              </a:ext>
            </a:extLst>
          </p:cNvPr>
          <p:cNvSpPr/>
          <p:nvPr/>
        </p:nvSpPr>
        <p:spPr>
          <a:xfrm>
            <a:off x="8437952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788DB3-F6A8-1145-9426-420086609433}"/>
              </a:ext>
            </a:extLst>
          </p:cNvPr>
          <p:cNvSpPr/>
          <p:nvPr/>
        </p:nvSpPr>
        <p:spPr>
          <a:xfrm>
            <a:off x="6462848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EA9C84-6F51-4444-8610-6EBBAEB72197}"/>
              </a:ext>
            </a:extLst>
          </p:cNvPr>
          <p:cNvSpPr/>
          <p:nvPr/>
        </p:nvSpPr>
        <p:spPr>
          <a:xfrm>
            <a:off x="6023936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74D41F-AC81-8D46-B99D-CA4B0F45874D}"/>
              </a:ext>
            </a:extLst>
          </p:cNvPr>
          <p:cNvSpPr/>
          <p:nvPr/>
        </p:nvSpPr>
        <p:spPr>
          <a:xfrm>
            <a:off x="6526856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4466FC-AE6C-904D-B5BB-A0AB67F44179}"/>
              </a:ext>
            </a:extLst>
          </p:cNvPr>
          <p:cNvSpPr/>
          <p:nvPr/>
        </p:nvSpPr>
        <p:spPr>
          <a:xfrm>
            <a:off x="7093784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080799-C7AA-5F43-B8E8-CE6B563DB5B3}"/>
              </a:ext>
            </a:extLst>
          </p:cNvPr>
          <p:cNvSpPr/>
          <p:nvPr/>
        </p:nvSpPr>
        <p:spPr>
          <a:xfrm>
            <a:off x="7038920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9902D8-F87A-B04C-B126-5DFD0660EC60}"/>
              </a:ext>
            </a:extLst>
          </p:cNvPr>
          <p:cNvCxnSpPr>
            <a:cxnSpLocks/>
          </p:cNvCxnSpPr>
          <p:nvPr/>
        </p:nvCxnSpPr>
        <p:spPr>
          <a:xfrm flipH="1">
            <a:off x="4880936" y="2888198"/>
            <a:ext cx="42062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1023D2F-75F9-6F4A-B185-B5CFACD1BC51}"/>
              </a:ext>
            </a:extLst>
          </p:cNvPr>
          <p:cNvSpPr txBox="1"/>
          <p:nvPr/>
        </p:nvSpPr>
        <p:spPr>
          <a:xfrm>
            <a:off x="4944944" y="257273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4AB2915-B83E-4C4E-8DC2-AC60AE824726}"/>
              </a:ext>
            </a:extLst>
          </p:cNvPr>
          <p:cNvCxnSpPr>
            <a:cxnSpLocks/>
          </p:cNvCxnSpPr>
          <p:nvPr/>
        </p:nvCxnSpPr>
        <p:spPr>
          <a:xfrm>
            <a:off x="5343505" y="3015850"/>
            <a:ext cx="80307" cy="38548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524C2B2-3DEF-4941-A3F4-F63985816055}"/>
              </a:ext>
            </a:extLst>
          </p:cNvPr>
          <p:cNvSpPr txBox="1"/>
          <p:nvPr/>
        </p:nvSpPr>
        <p:spPr>
          <a:xfrm>
            <a:off x="5138023" y="30619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CAA47C-4ED8-A449-89A8-5B18198BA995}"/>
              </a:ext>
            </a:extLst>
          </p:cNvPr>
          <p:cNvSpPr txBox="1"/>
          <p:nvPr/>
        </p:nvSpPr>
        <p:spPr>
          <a:xfrm>
            <a:off x="5582639" y="27850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AC9FD33-7591-D747-A853-E365B482A565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410617" y="2931961"/>
            <a:ext cx="531023" cy="28542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06CC328F-83E2-CC4E-9684-A13180C8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94769" y="3340260"/>
            <a:ext cx="5383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51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" name="Google Shape;413;p26">
            <a:extLst>
              <a:ext uri="{FF2B5EF4-FFF2-40B4-BE49-F238E27FC236}">
                <a16:creationId xmlns:a16="http://schemas.microsoft.com/office/drawing/2014/main" id="{5C5C721D-1F2C-764E-969E-7D6D54274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99628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0CDB978-2A3C-C84C-A22D-876C03661A88}"/>
              </a:ext>
            </a:extLst>
          </p:cNvPr>
          <p:cNvSpPr/>
          <p:nvPr/>
        </p:nvSpPr>
        <p:spPr>
          <a:xfrm>
            <a:off x="478035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DED0F2-3644-7046-A00B-475B2E751B26}"/>
              </a:ext>
            </a:extLst>
          </p:cNvPr>
          <p:cNvSpPr/>
          <p:nvPr/>
        </p:nvSpPr>
        <p:spPr>
          <a:xfrm>
            <a:off x="5200976" y="2801330"/>
            <a:ext cx="173736" cy="1737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A79F1C-9ABE-164E-8C62-B8D6DDA794B9}"/>
              </a:ext>
            </a:extLst>
          </p:cNvPr>
          <p:cNvSpPr/>
          <p:nvPr/>
        </p:nvSpPr>
        <p:spPr>
          <a:xfrm>
            <a:off x="5356424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F9FBB0-B0FC-6C44-A827-1510F9E2AE15}"/>
              </a:ext>
            </a:extLst>
          </p:cNvPr>
          <p:cNvSpPr/>
          <p:nvPr/>
        </p:nvSpPr>
        <p:spPr>
          <a:xfrm>
            <a:off x="5941640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7D61990-7CFA-C747-B543-2D29C7856158}"/>
              </a:ext>
            </a:extLst>
          </p:cNvPr>
          <p:cNvSpPr/>
          <p:nvPr/>
        </p:nvSpPr>
        <p:spPr>
          <a:xfrm>
            <a:off x="5905064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2C6CBD-E9E1-0F40-946E-BD596DD8481B}"/>
              </a:ext>
            </a:extLst>
          </p:cNvPr>
          <p:cNvSpPr/>
          <p:nvPr/>
        </p:nvSpPr>
        <p:spPr>
          <a:xfrm>
            <a:off x="6371408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82AB92-B7A4-C848-9B50-3E375EB589BD}"/>
              </a:ext>
            </a:extLst>
          </p:cNvPr>
          <p:cNvSpPr/>
          <p:nvPr/>
        </p:nvSpPr>
        <p:spPr>
          <a:xfrm>
            <a:off x="6371408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0089B8A-ED5B-1B4B-AE77-CD9385F09129}"/>
              </a:ext>
            </a:extLst>
          </p:cNvPr>
          <p:cNvSpPr/>
          <p:nvPr/>
        </p:nvSpPr>
        <p:spPr>
          <a:xfrm>
            <a:off x="7249232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A9BEC1-1F3D-154C-B8E6-3F0BB7E04A8D}"/>
              </a:ext>
            </a:extLst>
          </p:cNvPr>
          <p:cNvSpPr/>
          <p:nvPr/>
        </p:nvSpPr>
        <p:spPr>
          <a:xfrm>
            <a:off x="7203512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CB4FE1-396E-F64C-97FE-D7730B7A0958}"/>
              </a:ext>
            </a:extLst>
          </p:cNvPr>
          <p:cNvSpPr/>
          <p:nvPr/>
        </p:nvSpPr>
        <p:spPr>
          <a:xfrm>
            <a:off x="8090480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4FF4D2-27DA-8949-B300-48C083C577C9}"/>
              </a:ext>
            </a:extLst>
          </p:cNvPr>
          <p:cNvSpPr/>
          <p:nvPr/>
        </p:nvSpPr>
        <p:spPr>
          <a:xfrm>
            <a:off x="7935032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FC19D1-B076-704D-A186-806EE978B3C6}"/>
              </a:ext>
            </a:extLst>
          </p:cNvPr>
          <p:cNvSpPr/>
          <p:nvPr/>
        </p:nvSpPr>
        <p:spPr>
          <a:xfrm>
            <a:off x="8465384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FF3D3-C4DE-F54C-941D-C4E58CE1B021}"/>
              </a:ext>
            </a:extLst>
          </p:cNvPr>
          <p:cNvSpPr/>
          <p:nvPr/>
        </p:nvSpPr>
        <p:spPr>
          <a:xfrm>
            <a:off x="8309936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B1C598-C82A-C649-8367-0A02FF565F74}"/>
              </a:ext>
            </a:extLst>
          </p:cNvPr>
          <p:cNvSpPr/>
          <p:nvPr/>
        </p:nvSpPr>
        <p:spPr>
          <a:xfrm>
            <a:off x="8437952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788DB3-F6A8-1145-9426-420086609433}"/>
              </a:ext>
            </a:extLst>
          </p:cNvPr>
          <p:cNvSpPr/>
          <p:nvPr/>
        </p:nvSpPr>
        <p:spPr>
          <a:xfrm>
            <a:off x="6462848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EA9C84-6F51-4444-8610-6EBBAEB72197}"/>
              </a:ext>
            </a:extLst>
          </p:cNvPr>
          <p:cNvSpPr/>
          <p:nvPr/>
        </p:nvSpPr>
        <p:spPr>
          <a:xfrm>
            <a:off x="6023936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74D41F-AC81-8D46-B99D-CA4B0F45874D}"/>
              </a:ext>
            </a:extLst>
          </p:cNvPr>
          <p:cNvSpPr/>
          <p:nvPr/>
        </p:nvSpPr>
        <p:spPr>
          <a:xfrm>
            <a:off x="6526856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4466FC-AE6C-904D-B5BB-A0AB67F44179}"/>
              </a:ext>
            </a:extLst>
          </p:cNvPr>
          <p:cNvSpPr/>
          <p:nvPr/>
        </p:nvSpPr>
        <p:spPr>
          <a:xfrm>
            <a:off x="7093784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080799-C7AA-5F43-B8E8-CE6B563DB5B3}"/>
              </a:ext>
            </a:extLst>
          </p:cNvPr>
          <p:cNvSpPr/>
          <p:nvPr/>
        </p:nvSpPr>
        <p:spPr>
          <a:xfrm>
            <a:off x="7038920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9902D8-F87A-B04C-B126-5DFD0660EC60}"/>
              </a:ext>
            </a:extLst>
          </p:cNvPr>
          <p:cNvCxnSpPr>
            <a:cxnSpLocks/>
          </p:cNvCxnSpPr>
          <p:nvPr/>
        </p:nvCxnSpPr>
        <p:spPr>
          <a:xfrm flipH="1">
            <a:off x="4880936" y="2888198"/>
            <a:ext cx="42062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1023D2F-75F9-6F4A-B185-B5CFACD1BC51}"/>
              </a:ext>
            </a:extLst>
          </p:cNvPr>
          <p:cNvSpPr txBox="1"/>
          <p:nvPr/>
        </p:nvSpPr>
        <p:spPr>
          <a:xfrm>
            <a:off x="4944944" y="257273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4AB2915-B83E-4C4E-8DC2-AC60AE824726}"/>
              </a:ext>
            </a:extLst>
          </p:cNvPr>
          <p:cNvCxnSpPr>
            <a:cxnSpLocks/>
          </p:cNvCxnSpPr>
          <p:nvPr/>
        </p:nvCxnSpPr>
        <p:spPr>
          <a:xfrm>
            <a:off x="5343505" y="3015850"/>
            <a:ext cx="80307" cy="38548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524C2B2-3DEF-4941-A3F4-F63985816055}"/>
              </a:ext>
            </a:extLst>
          </p:cNvPr>
          <p:cNvSpPr txBox="1"/>
          <p:nvPr/>
        </p:nvSpPr>
        <p:spPr>
          <a:xfrm>
            <a:off x="5138023" y="30619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CAA47C-4ED8-A449-89A8-5B18198BA995}"/>
              </a:ext>
            </a:extLst>
          </p:cNvPr>
          <p:cNvSpPr txBox="1"/>
          <p:nvPr/>
        </p:nvSpPr>
        <p:spPr>
          <a:xfrm>
            <a:off x="5582639" y="27850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AC9FD33-7591-D747-A853-E365B482A565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410617" y="2931961"/>
            <a:ext cx="531023" cy="28542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673824D-3572-874E-B381-691A1D3F8748}"/>
              </a:ext>
            </a:extLst>
          </p:cNvPr>
          <p:cNvCxnSpPr>
            <a:cxnSpLocks/>
            <a:endCxn id="61" idx="3"/>
          </p:cNvCxnSpPr>
          <p:nvPr/>
        </p:nvCxnSpPr>
        <p:spPr>
          <a:xfrm flipV="1">
            <a:off x="5377061" y="2282111"/>
            <a:ext cx="553446" cy="54079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ED499F4-DFEA-C64F-9C33-008CBC78FBEC}"/>
              </a:ext>
            </a:extLst>
          </p:cNvPr>
          <p:cNvSpPr txBox="1"/>
          <p:nvPr/>
        </p:nvSpPr>
        <p:spPr>
          <a:xfrm>
            <a:off x="5448415" y="229853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6CC328F-83E2-CC4E-9684-A13180C8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94769" y="3340260"/>
            <a:ext cx="5383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44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" name="Google Shape;413;p26">
            <a:extLst>
              <a:ext uri="{FF2B5EF4-FFF2-40B4-BE49-F238E27FC236}">
                <a16:creationId xmlns:a16="http://schemas.microsoft.com/office/drawing/2014/main" id="{5C5C721D-1F2C-764E-969E-7D6D54274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99628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0CDB978-2A3C-C84C-A22D-876C03661A88}"/>
              </a:ext>
            </a:extLst>
          </p:cNvPr>
          <p:cNvSpPr/>
          <p:nvPr/>
        </p:nvSpPr>
        <p:spPr>
          <a:xfrm>
            <a:off x="4780352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DED0F2-3644-7046-A00B-475B2E751B26}"/>
              </a:ext>
            </a:extLst>
          </p:cNvPr>
          <p:cNvSpPr/>
          <p:nvPr/>
        </p:nvSpPr>
        <p:spPr>
          <a:xfrm>
            <a:off x="5200976" y="2801330"/>
            <a:ext cx="173736" cy="1737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A79F1C-9ABE-164E-8C62-B8D6DDA794B9}"/>
              </a:ext>
            </a:extLst>
          </p:cNvPr>
          <p:cNvSpPr/>
          <p:nvPr/>
        </p:nvSpPr>
        <p:spPr>
          <a:xfrm>
            <a:off x="5356424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F9FBB0-B0FC-6C44-A827-1510F9E2AE15}"/>
              </a:ext>
            </a:extLst>
          </p:cNvPr>
          <p:cNvSpPr/>
          <p:nvPr/>
        </p:nvSpPr>
        <p:spPr>
          <a:xfrm>
            <a:off x="5941640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7D61990-7CFA-C747-B543-2D29C7856158}"/>
              </a:ext>
            </a:extLst>
          </p:cNvPr>
          <p:cNvSpPr/>
          <p:nvPr/>
        </p:nvSpPr>
        <p:spPr>
          <a:xfrm>
            <a:off x="5905064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2C6CBD-E9E1-0F40-946E-BD596DD8481B}"/>
              </a:ext>
            </a:extLst>
          </p:cNvPr>
          <p:cNvSpPr/>
          <p:nvPr/>
        </p:nvSpPr>
        <p:spPr>
          <a:xfrm>
            <a:off x="6371408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82AB92-B7A4-C848-9B50-3E375EB589BD}"/>
              </a:ext>
            </a:extLst>
          </p:cNvPr>
          <p:cNvSpPr/>
          <p:nvPr/>
        </p:nvSpPr>
        <p:spPr>
          <a:xfrm>
            <a:off x="6371408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0089B8A-ED5B-1B4B-AE77-CD9385F09129}"/>
              </a:ext>
            </a:extLst>
          </p:cNvPr>
          <p:cNvSpPr/>
          <p:nvPr/>
        </p:nvSpPr>
        <p:spPr>
          <a:xfrm>
            <a:off x="7249232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A9BEC1-1F3D-154C-B8E6-3F0BB7E04A8D}"/>
              </a:ext>
            </a:extLst>
          </p:cNvPr>
          <p:cNvSpPr/>
          <p:nvPr/>
        </p:nvSpPr>
        <p:spPr>
          <a:xfrm>
            <a:off x="7203512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CB4FE1-396E-F64C-97FE-D7730B7A0958}"/>
              </a:ext>
            </a:extLst>
          </p:cNvPr>
          <p:cNvSpPr/>
          <p:nvPr/>
        </p:nvSpPr>
        <p:spPr>
          <a:xfrm>
            <a:off x="8090480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4FF4D2-27DA-8949-B300-48C083C577C9}"/>
              </a:ext>
            </a:extLst>
          </p:cNvPr>
          <p:cNvSpPr/>
          <p:nvPr/>
        </p:nvSpPr>
        <p:spPr>
          <a:xfrm>
            <a:off x="7935032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FC19D1-B076-704D-A186-806EE978B3C6}"/>
              </a:ext>
            </a:extLst>
          </p:cNvPr>
          <p:cNvSpPr/>
          <p:nvPr/>
        </p:nvSpPr>
        <p:spPr>
          <a:xfrm>
            <a:off x="8465384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FF3D3-C4DE-F54C-941D-C4E58CE1B021}"/>
              </a:ext>
            </a:extLst>
          </p:cNvPr>
          <p:cNvSpPr/>
          <p:nvPr/>
        </p:nvSpPr>
        <p:spPr>
          <a:xfrm>
            <a:off x="8309936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B1C598-C82A-C649-8367-0A02FF565F74}"/>
              </a:ext>
            </a:extLst>
          </p:cNvPr>
          <p:cNvSpPr/>
          <p:nvPr/>
        </p:nvSpPr>
        <p:spPr>
          <a:xfrm>
            <a:off x="8437952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788DB3-F6A8-1145-9426-420086609433}"/>
              </a:ext>
            </a:extLst>
          </p:cNvPr>
          <p:cNvSpPr/>
          <p:nvPr/>
        </p:nvSpPr>
        <p:spPr>
          <a:xfrm>
            <a:off x="6462848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EA9C84-6F51-4444-8610-6EBBAEB72197}"/>
              </a:ext>
            </a:extLst>
          </p:cNvPr>
          <p:cNvSpPr/>
          <p:nvPr/>
        </p:nvSpPr>
        <p:spPr>
          <a:xfrm>
            <a:off x="6023936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74D41F-AC81-8D46-B99D-CA4B0F45874D}"/>
              </a:ext>
            </a:extLst>
          </p:cNvPr>
          <p:cNvSpPr/>
          <p:nvPr/>
        </p:nvSpPr>
        <p:spPr>
          <a:xfrm>
            <a:off x="6526856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4466FC-AE6C-904D-B5BB-A0AB67F44179}"/>
              </a:ext>
            </a:extLst>
          </p:cNvPr>
          <p:cNvSpPr/>
          <p:nvPr/>
        </p:nvSpPr>
        <p:spPr>
          <a:xfrm>
            <a:off x="7093784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080799-C7AA-5F43-B8E8-CE6B563DB5B3}"/>
              </a:ext>
            </a:extLst>
          </p:cNvPr>
          <p:cNvSpPr/>
          <p:nvPr/>
        </p:nvSpPr>
        <p:spPr>
          <a:xfrm>
            <a:off x="7038920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9902D8-F87A-B04C-B126-5DFD0660EC60}"/>
              </a:ext>
            </a:extLst>
          </p:cNvPr>
          <p:cNvCxnSpPr>
            <a:cxnSpLocks/>
          </p:cNvCxnSpPr>
          <p:nvPr/>
        </p:nvCxnSpPr>
        <p:spPr>
          <a:xfrm flipH="1">
            <a:off x="4880936" y="2888198"/>
            <a:ext cx="42062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1023D2F-75F9-6F4A-B185-B5CFACD1BC51}"/>
              </a:ext>
            </a:extLst>
          </p:cNvPr>
          <p:cNvSpPr txBox="1"/>
          <p:nvPr/>
        </p:nvSpPr>
        <p:spPr>
          <a:xfrm>
            <a:off x="4944944" y="257273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4AB2915-B83E-4C4E-8DC2-AC60AE824726}"/>
              </a:ext>
            </a:extLst>
          </p:cNvPr>
          <p:cNvCxnSpPr>
            <a:cxnSpLocks/>
          </p:cNvCxnSpPr>
          <p:nvPr/>
        </p:nvCxnSpPr>
        <p:spPr>
          <a:xfrm>
            <a:off x="5343505" y="3015850"/>
            <a:ext cx="80307" cy="38548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524C2B2-3DEF-4941-A3F4-F63985816055}"/>
              </a:ext>
            </a:extLst>
          </p:cNvPr>
          <p:cNvSpPr txBox="1"/>
          <p:nvPr/>
        </p:nvSpPr>
        <p:spPr>
          <a:xfrm>
            <a:off x="5138023" y="30619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CAA47C-4ED8-A449-89A8-5B18198BA995}"/>
              </a:ext>
            </a:extLst>
          </p:cNvPr>
          <p:cNvSpPr txBox="1"/>
          <p:nvPr/>
        </p:nvSpPr>
        <p:spPr>
          <a:xfrm>
            <a:off x="5582639" y="27850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AC9FD33-7591-D747-A853-E365B482A565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410617" y="2931961"/>
            <a:ext cx="531023" cy="28542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673824D-3572-874E-B381-691A1D3F8748}"/>
              </a:ext>
            </a:extLst>
          </p:cNvPr>
          <p:cNvCxnSpPr>
            <a:cxnSpLocks/>
            <a:endCxn id="61" idx="3"/>
          </p:cNvCxnSpPr>
          <p:nvPr/>
        </p:nvCxnSpPr>
        <p:spPr>
          <a:xfrm flipV="1">
            <a:off x="5377061" y="2282111"/>
            <a:ext cx="553446" cy="54079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ED499F4-DFEA-C64F-9C33-008CBC78FBEC}"/>
              </a:ext>
            </a:extLst>
          </p:cNvPr>
          <p:cNvSpPr txBox="1"/>
          <p:nvPr/>
        </p:nvSpPr>
        <p:spPr>
          <a:xfrm>
            <a:off x="5448415" y="229853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AC1EE2C-4533-464E-8F61-A716D721F699}"/>
              </a:ext>
            </a:extLst>
          </p:cNvPr>
          <p:cNvSpPr/>
          <p:nvPr/>
        </p:nvSpPr>
        <p:spPr>
          <a:xfrm>
            <a:off x="6506145" y="4747361"/>
            <a:ext cx="173736" cy="1737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6633039-F5A6-CD4D-9265-3B8D93A66258}"/>
              </a:ext>
            </a:extLst>
          </p:cNvPr>
          <p:cNvCxnSpPr>
            <a:cxnSpLocks/>
          </p:cNvCxnSpPr>
          <p:nvPr/>
        </p:nvCxnSpPr>
        <p:spPr>
          <a:xfrm flipH="1">
            <a:off x="6186105" y="4834229"/>
            <a:ext cx="42062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A0EA126-68EC-9647-B2FF-B5925047C4CC}"/>
              </a:ext>
            </a:extLst>
          </p:cNvPr>
          <p:cNvSpPr txBox="1"/>
          <p:nvPr/>
        </p:nvSpPr>
        <p:spPr>
          <a:xfrm>
            <a:off x="6250113" y="451876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D38C5C7-57A7-CE40-9CF3-7429F669C968}"/>
              </a:ext>
            </a:extLst>
          </p:cNvPr>
          <p:cNvCxnSpPr>
            <a:cxnSpLocks/>
            <a:endCxn id="71" idx="7"/>
          </p:cNvCxnSpPr>
          <p:nvPr/>
        </p:nvCxnSpPr>
        <p:spPr>
          <a:xfrm flipH="1">
            <a:off x="6611141" y="4961881"/>
            <a:ext cx="37534" cy="2789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FF989EA-C9B0-0441-8526-63F528169D4F}"/>
              </a:ext>
            </a:extLst>
          </p:cNvPr>
          <p:cNvSpPr txBox="1"/>
          <p:nvPr/>
        </p:nvSpPr>
        <p:spPr>
          <a:xfrm>
            <a:off x="6261634" y="497459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F3F3FF3-FAAF-E649-96FE-296D4F29F33B}"/>
              </a:ext>
            </a:extLst>
          </p:cNvPr>
          <p:cNvSpPr txBox="1"/>
          <p:nvPr/>
        </p:nvSpPr>
        <p:spPr>
          <a:xfrm>
            <a:off x="6887808" y="473112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F3A943D-4E9A-924E-8969-2B267F53C189}"/>
              </a:ext>
            </a:extLst>
          </p:cNvPr>
          <p:cNvCxnSpPr>
            <a:cxnSpLocks/>
            <a:endCxn id="89" idx="2"/>
          </p:cNvCxnSpPr>
          <p:nvPr/>
        </p:nvCxnSpPr>
        <p:spPr>
          <a:xfrm>
            <a:off x="6715786" y="4877992"/>
            <a:ext cx="314048" cy="16091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66AF04D-E63E-5247-BA0F-BB60B0B1E03C}"/>
              </a:ext>
            </a:extLst>
          </p:cNvPr>
          <p:cNvCxnSpPr>
            <a:cxnSpLocks/>
            <a:endCxn id="75" idx="2"/>
          </p:cNvCxnSpPr>
          <p:nvPr/>
        </p:nvCxnSpPr>
        <p:spPr>
          <a:xfrm flipV="1">
            <a:off x="6682230" y="4497542"/>
            <a:ext cx="356690" cy="27139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F72CD8-C894-774C-A902-FC10C16AC049}"/>
              </a:ext>
            </a:extLst>
          </p:cNvPr>
          <p:cNvSpPr txBox="1"/>
          <p:nvPr/>
        </p:nvSpPr>
        <p:spPr>
          <a:xfrm>
            <a:off x="6753584" y="424456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6CC328F-83E2-CC4E-9684-A13180C8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94769" y="3340260"/>
            <a:ext cx="5383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87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k-Nearest Neighbors graph (with k = 4)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" name="Google Shape;413;p26">
            <a:extLst>
              <a:ext uri="{FF2B5EF4-FFF2-40B4-BE49-F238E27FC236}">
                <a16:creationId xmlns:a16="http://schemas.microsoft.com/office/drawing/2014/main" id="{9E329D78-FAEE-964D-AB30-8693D4379A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72196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550EF2-B2DB-FD4D-BDF0-CF2206432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67337" y="3340260"/>
            <a:ext cx="538396" cy="95250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D3B8F6C-6C3D-124A-B031-5DAC118EE1EC}"/>
              </a:ext>
            </a:extLst>
          </p:cNvPr>
          <p:cNvSpPr/>
          <p:nvPr/>
        </p:nvSpPr>
        <p:spPr>
          <a:xfrm>
            <a:off x="4777634" y="280133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2AF9508-0C3E-4946-8575-6BE8EA8E6397}"/>
              </a:ext>
            </a:extLst>
          </p:cNvPr>
          <p:cNvSpPr/>
          <p:nvPr/>
        </p:nvSpPr>
        <p:spPr>
          <a:xfrm>
            <a:off x="5353706" y="33591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F3C735C-493E-0041-90A3-ABEB376C0600}"/>
              </a:ext>
            </a:extLst>
          </p:cNvPr>
          <p:cNvSpPr/>
          <p:nvPr/>
        </p:nvSpPr>
        <p:spPr>
          <a:xfrm>
            <a:off x="5938922" y="313051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C6AEF03-58FB-B14D-8437-ED88AD3384BD}"/>
              </a:ext>
            </a:extLst>
          </p:cNvPr>
          <p:cNvSpPr/>
          <p:nvPr/>
        </p:nvSpPr>
        <p:spPr>
          <a:xfrm>
            <a:off x="5902346" y="213381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1C23D5C-F6F6-A647-B63D-8C3806464D75}"/>
              </a:ext>
            </a:extLst>
          </p:cNvPr>
          <p:cNvSpPr/>
          <p:nvPr/>
        </p:nvSpPr>
        <p:spPr>
          <a:xfrm>
            <a:off x="6368690" y="26916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4DF97C0-3A91-EA4B-9138-8FB762139B02}"/>
              </a:ext>
            </a:extLst>
          </p:cNvPr>
          <p:cNvSpPr/>
          <p:nvPr/>
        </p:nvSpPr>
        <p:spPr>
          <a:xfrm>
            <a:off x="6368690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855DC80-463E-8D4F-8A15-CA4221B284CE}"/>
              </a:ext>
            </a:extLst>
          </p:cNvPr>
          <p:cNvSpPr/>
          <p:nvPr/>
        </p:nvSpPr>
        <p:spPr>
          <a:xfrm>
            <a:off x="7246514" y="37523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8917AAB-A4C5-BE4B-A79A-34AE0CB9E80C}"/>
              </a:ext>
            </a:extLst>
          </p:cNvPr>
          <p:cNvSpPr/>
          <p:nvPr/>
        </p:nvSpPr>
        <p:spPr>
          <a:xfrm>
            <a:off x="7200794" y="3121370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114EC5F-8BAC-264C-A11C-9AF5F0E75E3F}"/>
              </a:ext>
            </a:extLst>
          </p:cNvPr>
          <p:cNvSpPr/>
          <p:nvPr/>
        </p:nvSpPr>
        <p:spPr>
          <a:xfrm>
            <a:off x="8087762" y="324938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E008916-D332-1D4B-9EFE-E5D6D265ABD3}"/>
              </a:ext>
            </a:extLst>
          </p:cNvPr>
          <p:cNvSpPr/>
          <p:nvPr/>
        </p:nvSpPr>
        <p:spPr>
          <a:xfrm>
            <a:off x="7932314" y="283790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799371B-4127-E349-B291-15569263419C}"/>
              </a:ext>
            </a:extLst>
          </p:cNvPr>
          <p:cNvSpPr/>
          <p:nvPr/>
        </p:nvSpPr>
        <p:spPr>
          <a:xfrm>
            <a:off x="8462666" y="2929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CB6930E-80C6-E247-8BDB-73E0D4A2F420}"/>
              </a:ext>
            </a:extLst>
          </p:cNvPr>
          <p:cNvSpPr/>
          <p:nvPr/>
        </p:nvSpPr>
        <p:spPr>
          <a:xfrm>
            <a:off x="8307218" y="388032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CF0D5AD-D413-AF44-8E9A-E1F5F63C1FB9}"/>
              </a:ext>
            </a:extLst>
          </p:cNvPr>
          <p:cNvSpPr/>
          <p:nvPr/>
        </p:nvSpPr>
        <p:spPr>
          <a:xfrm>
            <a:off x="8435234" y="345055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960F212-EAB1-7948-AEF4-5C0163280C0F}"/>
              </a:ext>
            </a:extLst>
          </p:cNvPr>
          <p:cNvSpPr/>
          <p:nvPr/>
        </p:nvSpPr>
        <p:spPr>
          <a:xfrm>
            <a:off x="6460130" y="5215346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E597721-06A1-A64A-B024-008EEFFFEB6D}"/>
              </a:ext>
            </a:extLst>
          </p:cNvPr>
          <p:cNvSpPr/>
          <p:nvPr/>
        </p:nvSpPr>
        <p:spPr>
          <a:xfrm>
            <a:off x="6021218" y="46575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6152A09-7AAA-C546-ACF6-067C6E131894}"/>
              </a:ext>
            </a:extLst>
          </p:cNvPr>
          <p:cNvSpPr/>
          <p:nvPr/>
        </p:nvSpPr>
        <p:spPr>
          <a:xfrm>
            <a:off x="6524138" y="47398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4F63FCD0-F4BC-DC4D-87DA-5938312CD677}"/>
              </a:ext>
            </a:extLst>
          </p:cNvPr>
          <p:cNvSpPr/>
          <p:nvPr/>
        </p:nvSpPr>
        <p:spPr>
          <a:xfrm>
            <a:off x="7091066" y="4968458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B7486AE-582B-084C-A296-6610CCCCA0EF}"/>
              </a:ext>
            </a:extLst>
          </p:cNvPr>
          <p:cNvSpPr/>
          <p:nvPr/>
        </p:nvSpPr>
        <p:spPr>
          <a:xfrm>
            <a:off x="7036202" y="441067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B7A6358-F87F-4D46-96F8-EA5674FB2D30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5374343" y="2282111"/>
            <a:ext cx="553446" cy="54079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9FB55021-2E54-DE40-AE9B-A6AC578EA705}"/>
              </a:ext>
            </a:extLst>
          </p:cNvPr>
          <p:cNvSpPr/>
          <p:nvPr/>
        </p:nvSpPr>
        <p:spPr>
          <a:xfrm>
            <a:off x="5265526" y="2811537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A601D40-0607-234E-8943-08F1E81A7684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5438138" y="2778470"/>
            <a:ext cx="930552" cy="11532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B2E227D-F15B-C744-980F-80619AD415E5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423962" y="2950497"/>
            <a:ext cx="540403" cy="20546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BE16A81-9A24-1C45-8509-39CFDA09ABBA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5381432" y="2993028"/>
            <a:ext cx="59142" cy="36608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18218EC1-02E4-C440-A5A1-B3D590CCBCB7}"/>
              </a:ext>
            </a:extLst>
          </p:cNvPr>
          <p:cNvCxnSpPr>
            <a:cxnSpLocks/>
            <a:endCxn id="46" idx="6"/>
          </p:cNvCxnSpPr>
          <p:nvPr/>
        </p:nvCxnSpPr>
        <p:spPr>
          <a:xfrm flipH="1" flipV="1">
            <a:off x="4951370" y="2888198"/>
            <a:ext cx="316648" cy="4103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C34212D-1CE0-2B47-95DE-C7FCBEBDAA83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4930106" y="2220686"/>
            <a:ext cx="972240" cy="59662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9345AE9-A14B-CA4A-86E7-5F0C293145EE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4894665" y="2980347"/>
            <a:ext cx="484484" cy="40421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CFF96A0-2947-7D4C-B9A7-73C529FD7E20}"/>
              </a:ext>
            </a:extLst>
          </p:cNvPr>
          <p:cNvCxnSpPr>
            <a:cxnSpLocks/>
            <a:stCxn id="48" idx="2"/>
          </p:cNvCxnSpPr>
          <p:nvPr/>
        </p:nvCxnSpPr>
        <p:spPr>
          <a:xfrm flipH="1" flipV="1">
            <a:off x="4951372" y="2944906"/>
            <a:ext cx="987550" cy="27247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AC9439A-0C52-8A4C-9D47-13556F9B9DAE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6027027" y="2303377"/>
            <a:ext cx="367106" cy="41366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CAF36F4-9D63-AA42-A89A-97AAFF2A83E0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5984496" y="2310466"/>
            <a:ext cx="41294" cy="82004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45F08E1-315A-6A4E-A433-172865A92729}"/>
              </a:ext>
            </a:extLst>
          </p:cNvPr>
          <p:cNvCxnSpPr>
            <a:cxnSpLocks/>
            <a:stCxn id="48" idx="3"/>
          </p:cNvCxnSpPr>
          <p:nvPr/>
        </p:nvCxnSpPr>
        <p:spPr>
          <a:xfrm flipH="1">
            <a:off x="5532619" y="3278807"/>
            <a:ext cx="431746" cy="119755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D7AFC91-E46C-9644-BD9B-75FCC86DD61E}"/>
              </a:ext>
            </a:extLst>
          </p:cNvPr>
          <p:cNvCxnSpPr>
            <a:cxnSpLocks/>
            <a:stCxn id="50" idx="3"/>
          </p:cNvCxnSpPr>
          <p:nvPr/>
        </p:nvCxnSpPr>
        <p:spPr>
          <a:xfrm flipH="1">
            <a:off x="5511355" y="2839895"/>
            <a:ext cx="882778" cy="530313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4740690D-025F-4D41-B0B6-ACB92BBBEFF8}"/>
              </a:ext>
            </a:extLst>
          </p:cNvPr>
          <p:cNvCxnSpPr>
            <a:cxnSpLocks/>
            <a:endCxn id="48" idx="7"/>
          </p:cNvCxnSpPr>
          <p:nvPr/>
        </p:nvCxnSpPr>
        <p:spPr>
          <a:xfrm flipH="1">
            <a:off x="6087215" y="2862947"/>
            <a:ext cx="322286" cy="29301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EEAF2C3-C77B-1540-815F-6A41F7CB4EF5}"/>
              </a:ext>
            </a:extLst>
          </p:cNvPr>
          <p:cNvCxnSpPr>
            <a:cxnSpLocks/>
            <a:endCxn id="48" idx="5"/>
          </p:cNvCxnSpPr>
          <p:nvPr/>
        </p:nvCxnSpPr>
        <p:spPr>
          <a:xfrm flipH="1" flipV="1">
            <a:off x="6087215" y="3278807"/>
            <a:ext cx="312750" cy="49951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2D64E9B-A8EC-A845-8912-C95ED927C0B6}"/>
              </a:ext>
            </a:extLst>
          </p:cNvPr>
          <p:cNvCxnSpPr>
            <a:cxnSpLocks/>
            <a:endCxn id="47" idx="5"/>
          </p:cNvCxnSpPr>
          <p:nvPr/>
        </p:nvCxnSpPr>
        <p:spPr>
          <a:xfrm flipH="1" flipV="1">
            <a:off x="5501999" y="3507407"/>
            <a:ext cx="897966" cy="34775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A217AA0-26EF-544A-A839-8CDCA707D3A6}"/>
              </a:ext>
            </a:extLst>
          </p:cNvPr>
          <p:cNvCxnSpPr>
            <a:cxnSpLocks/>
            <a:stCxn id="101" idx="1"/>
          </p:cNvCxnSpPr>
          <p:nvPr/>
        </p:nvCxnSpPr>
        <p:spPr>
          <a:xfrm flipH="1" flipV="1">
            <a:off x="6517521" y="3901215"/>
            <a:ext cx="544124" cy="534902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050C91B-2689-7B49-8C55-004BB4D10B3F}"/>
              </a:ext>
            </a:extLst>
          </p:cNvPr>
          <p:cNvCxnSpPr>
            <a:cxnSpLocks/>
            <a:endCxn id="98" idx="7"/>
          </p:cNvCxnSpPr>
          <p:nvPr/>
        </p:nvCxnSpPr>
        <p:spPr>
          <a:xfrm flipH="1">
            <a:off x="6169511" y="3908945"/>
            <a:ext cx="222770" cy="77406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4942C3A-7C3B-EF46-BA2C-21ADD14C9662}"/>
              </a:ext>
            </a:extLst>
          </p:cNvPr>
          <p:cNvCxnSpPr>
            <a:cxnSpLocks/>
            <a:stCxn id="100" idx="0"/>
          </p:cNvCxnSpPr>
          <p:nvPr/>
        </p:nvCxnSpPr>
        <p:spPr>
          <a:xfrm flipH="1" flipV="1">
            <a:off x="7162980" y="4585094"/>
            <a:ext cx="14954" cy="38336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8F0A793-4FB3-0545-A9AB-996D0F518CE0}"/>
              </a:ext>
            </a:extLst>
          </p:cNvPr>
          <p:cNvCxnSpPr>
            <a:cxnSpLocks/>
            <a:stCxn id="99" idx="7"/>
          </p:cNvCxnSpPr>
          <p:nvPr/>
        </p:nvCxnSpPr>
        <p:spPr>
          <a:xfrm flipV="1">
            <a:off x="6672431" y="4562043"/>
            <a:ext cx="398341" cy="20325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21B4DB6-5C46-1A46-A2E3-EB075601B599}"/>
              </a:ext>
            </a:extLst>
          </p:cNvPr>
          <p:cNvCxnSpPr>
            <a:cxnSpLocks/>
            <a:stCxn id="98" idx="6"/>
          </p:cNvCxnSpPr>
          <p:nvPr/>
        </p:nvCxnSpPr>
        <p:spPr>
          <a:xfrm flipV="1">
            <a:off x="6194954" y="4508256"/>
            <a:ext cx="829714" cy="23617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CD6BE7C-55DD-6045-8FE5-746E769D2DC3}"/>
              </a:ext>
            </a:extLst>
          </p:cNvPr>
          <p:cNvCxnSpPr>
            <a:cxnSpLocks/>
            <a:stCxn id="97" idx="0"/>
          </p:cNvCxnSpPr>
          <p:nvPr/>
        </p:nvCxnSpPr>
        <p:spPr>
          <a:xfrm flipV="1">
            <a:off x="6546998" y="4930876"/>
            <a:ext cx="70416" cy="28447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BC40489-4F25-C440-8D30-8DCB01215713}"/>
              </a:ext>
            </a:extLst>
          </p:cNvPr>
          <p:cNvCxnSpPr>
            <a:cxnSpLocks/>
            <a:stCxn id="100" idx="2"/>
          </p:cNvCxnSpPr>
          <p:nvPr/>
        </p:nvCxnSpPr>
        <p:spPr>
          <a:xfrm flipH="1" flipV="1">
            <a:off x="6717306" y="4861720"/>
            <a:ext cx="373760" cy="19360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A26BA45-76B4-B04A-822A-E8433F5797F0}"/>
              </a:ext>
            </a:extLst>
          </p:cNvPr>
          <p:cNvCxnSpPr>
            <a:cxnSpLocks/>
            <a:stCxn id="99" idx="2"/>
          </p:cNvCxnSpPr>
          <p:nvPr/>
        </p:nvCxnSpPr>
        <p:spPr>
          <a:xfrm flipH="1" flipV="1">
            <a:off x="6179424" y="4792564"/>
            <a:ext cx="344714" cy="34162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BC5D868-7FC2-3C4E-AD2B-F922D0FEEF8C}"/>
              </a:ext>
            </a:extLst>
          </p:cNvPr>
          <p:cNvCxnSpPr>
            <a:cxnSpLocks/>
            <a:endCxn id="97" idx="6"/>
          </p:cNvCxnSpPr>
          <p:nvPr/>
        </p:nvCxnSpPr>
        <p:spPr>
          <a:xfrm flipH="1">
            <a:off x="6633866" y="5134087"/>
            <a:ext cx="474258" cy="168127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0160C59-472B-3748-9E63-8ED17E2074B2}"/>
              </a:ext>
            </a:extLst>
          </p:cNvPr>
          <p:cNvCxnSpPr>
            <a:cxnSpLocks/>
            <a:endCxn id="98" idx="5"/>
          </p:cNvCxnSpPr>
          <p:nvPr/>
        </p:nvCxnSpPr>
        <p:spPr>
          <a:xfrm flipH="1" flipV="1">
            <a:off x="6169511" y="4805855"/>
            <a:ext cx="930930" cy="27444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DE83E7B-C961-A040-A09F-8EAC2F57B8EF}"/>
              </a:ext>
            </a:extLst>
          </p:cNvPr>
          <p:cNvCxnSpPr>
            <a:cxnSpLocks/>
            <a:endCxn id="98" idx="5"/>
          </p:cNvCxnSpPr>
          <p:nvPr/>
        </p:nvCxnSpPr>
        <p:spPr>
          <a:xfrm flipH="1" flipV="1">
            <a:off x="6169511" y="4805855"/>
            <a:ext cx="300646" cy="447912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20E3FC6-8F59-2F40-AE6A-132E5E56994B}"/>
              </a:ext>
            </a:extLst>
          </p:cNvPr>
          <p:cNvCxnSpPr>
            <a:cxnSpLocks/>
            <a:endCxn id="101" idx="3"/>
          </p:cNvCxnSpPr>
          <p:nvPr/>
        </p:nvCxnSpPr>
        <p:spPr>
          <a:xfrm flipV="1">
            <a:off x="6585418" y="4558967"/>
            <a:ext cx="476227" cy="67174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10D3E1C-E23C-B242-85FB-82D2E19907DC}"/>
              </a:ext>
            </a:extLst>
          </p:cNvPr>
          <p:cNvCxnSpPr>
            <a:cxnSpLocks/>
            <a:stCxn id="101" idx="7"/>
          </p:cNvCxnSpPr>
          <p:nvPr/>
        </p:nvCxnSpPr>
        <p:spPr>
          <a:xfrm flipV="1">
            <a:off x="7184495" y="3947321"/>
            <a:ext cx="162902" cy="48879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0BD2E6D8-A230-E548-A301-45C3F4848A98}"/>
              </a:ext>
            </a:extLst>
          </p:cNvPr>
          <p:cNvCxnSpPr>
            <a:cxnSpLocks/>
            <a:stCxn id="51" idx="6"/>
          </p:cNvCxnSpPr>
          <p:nvPr/>
        </p:nvCxnSpPr>
        <p:spPr>
          <a:xfrm>
            <a:off x="6542426" y="3839174"/>
            <a:ext cx="697394" cy="31307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3F558F31-E337-6A40-9336-D155A2B7B45B}"/>
              </a:ext>
            </a:extLst>
          </p:cNvPr>
          <p:cNvCxnSpPr>
            <a:cxnSpLocks/>
            <a:stCxn id="53" idx="4"/>
          </p:cNvCxnSpPr>
          <p:nvPr/>
        </p:nvCxnSpPr>
        <p:spPr>
          <a:xfrm>
            <a:off x="7287662" y="3295106"/>
            <a:ext cx="36682" cy="45243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54AEDC0-9127-7346-AB86-4C10D8E9133E}"/>
              </a:ext>
            </a:extLst>
          </p:cNvPr>
          <p:cNvCxnSpPr>
            <a:cxnSpLocks/>
            <a:endCxn id="52" idx="7"/>
          </p:cNvCxnSpPr>
          <p:nvPr/>
        </p:nvCxnSpPr>
        <p:spPr>
          <a:xfrm flipH="1">
            <a:off x="7394807" y="3379631"/>
            <a:ext cx="715048" cy="39811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A3CBD92-115A-BF4F-ADB7-BB8622DDF87C}"/>
              </a:ext>
            </a:extLst>
          </p:cNvPr>
          <p:cNvCxnSpPr>
            <a:cxnSpLocks/>
            <a:stCxn id="95" idx="0"/>
            <a:endCxn id="96" idx="3"/>
          </p:cNvCxnSpPr>
          <p:nvPr/>
        </p:nvCxnSpPr>
        <p:spPr>
          <a:xfrm flipV="1">
            <a:off x="8394086" y="3598847"/>
            <a:ext cx="66591" cy="281475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9437FB2-50E3-0F4B-9947-D3CFB4C3653B}"/>
              </a:ext>
            </a:extLst>
          </p:cNvPr>
          <p:cNvCxnSpPr>
            <a:cxnSpLocks/>
            <a:endCxn id="54" idx="4"/>
          </p:cNvCxnSpPr>
          <p:nvPr/>
        </p:nvCxnSpPr>
        <p:spPr>
          <a:xfrm flipH="1" flipV="1">
            <a:off x="8174630" y="3423122"/>
            <a:ext cx="157984" cy="47257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8DD6C0F3-81D5-4B49-982C-1B0DC4DC7674}"/>
              </a:ext>
            </a:extLst>
          </p:cNvPr>
          <p:cNvCxnSpPr>
            <a:cxnSpLocks/>
            <a:endCxn id="94" idx="3"/>
          </p:cNvCxnSpPr>
          <p:nvPr/>
        </p:nvCxnSpPr>
        <p:spPr>
          <a:xfrm flipV="1">
            <a:off x="8386402" y="3077639"/>
            <a:ext cx="101707" cy="82573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674E009-D14A-824B-B377-DA7A2CA74E9F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8080607" y="2986199"/>
            <a:ext cx="252008" cy="924862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7BEC7E0-A7CC-C340-A2CC-EE2E1C371153}"/>
              </a:ext>
            </a:extLst>
          </p:cNvPr>
          <p:cNvCxnSpPr>
            <a:cxnSpLocks/>
            <a:stCxn id="50" idx="5"/>
          </p:cNvCxnSpPr>
          <p:nvPr/>
        </p:nvCxnSpPr>
        <p:spPr>
          <a:xfrm>
            <a:off x="6516983" y="2839895"/>
            <a:ext cx="699785" cy="354391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D981564D-8E54-E14A-83E0-763832D476B6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7362226" y="2924774"/>
            <a:ext cx="570088" cy="26090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79E90BA-5865-BB41-AA31-EDE338804A6B}"/>
              </a:ext>
            </a:extLst>
          </p:cNvPr>
          <p:cNvCxnSpPr>
            <a:cxnSpLocks/>
            <a:endCxn id="54" idx="2"/>
          </p:cNvCxnSpPr>
          <p:nvPr/>
        </p:nvCxnSpPr>
        <p:spPr>
          <a:xfrm>
            <a:off x="7385278" y="3239466"/>
            <a:ext cx="702484" cy="967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123D75C-3523-EC40-AE00-3526381B58A5}"/>
              </a:ext>
            </a:extLst>
          </p:cNvPr>
          <p:cNvCxnSpPr>
            <a:cxnSpLocks/>
            <a:stCxn id="94" idx="1"/>
          </p:cNvCxnSpPr>
          <p:nvPr/>
        </p:nvCxnSpPr>
        <p:spPr>
          <a:xfrm flipH="1" flipV="1">
            <a:off x="8103659" y="2940095"/>
            <a:ext cx="384450" cy="1469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96DD742-ED56-F845-9F41-9097ED444F82}"/>
              </a:ext>
            </a:extLst>
          </p:cNvPr>
          <p:cNvCxnSpPr>
            <a:cxnSpLocks/>
            <a:stCxn id="96" idx="1"/>
          </p:cNvCxnSpPr>
          <p:nvPr/>
        </p:nvCxnSpPr>
        <p:spPr>
          <a:xfrm flipH="1" flipV="1">
            <a:off x="8111345" y="2970831"/>
            <a:ext cx="349332" cy="50516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1C5B8B47-C225-5B44-9A04-343E3C14D543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8026821" y="2993883"/>
            <a:ext cx="86384" cy="280946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BD8A8AE-DB64-514F-98E4-304D3DACAB2A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8241974" y="3016214"/>
            <a:ext cx="220692" cy="25429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9E32A3D-ECAD-D245-9F5B-DDB5D6A8550E}"/>
              </a:ext>
            </a:extLst>
          </p:cNvPr>
          <p:cNvCxnSpPr>
            <a:cxnSpLocks/>
            <a:stCxn id="96" idx="2"/>
          </p:cNvCxnSpPr>
          <p:nvPr/>
        </p:nvCxnSpPr>
        <p:spPr>
          <a:xfrm flipH="1" flipV="1">
            <a:off x="8241974" y="3370402"/>
            <a:ext cx="193260" cy="16702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70122F0-63E1-494F-9C06-B59B34051462}"/>
              </a:ext>
            </a:extLst>
          </p:cNvPr>
          <p:cNvCxnSpPr>
            <a:cxnSpLocks/>
            <a:stCxn id="96" idx="0"/>
          </p:cNvCxnSpPr>
          <p:nvPr/>
        </p:nvCxnSpPr>
        <p:spPr>
          <a:xfrm flipV="1">
            <a:off x="8522102" y="3116060"/>
            <a:ext cx="35163" cy="334494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728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Extending KNN to SNN graphs (</a:t>
            </a:r>
            <a:r>
              <a:rPr lang="en" u="sng" dirty="0">
                <a:solidFill>
                  <a:srgbClr val="C00000"/>
                </a:solidFill>
              </a:rPr>
              <a:t>Shared</a:t>
            </a:r>
            <a:r>
              <a:rPr lang="en" dirty="0">
                <a:solidFill>
                  <a:srgbClr val="C00000"/>
                </a:solidFill>
              </a:rPr>
              <a:t> Nearest Neighbors) (still with k = 4)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30000-C5AB-8D47-8C74-FC954B972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" name="Google Shape;413;p26">
            <a:extLst>
              <a:ext uri="{FF2B5EF4-FFF2-40B4-BE49-F238E27FC236}">
                <a16:creationId xmlns:a16="http://schemas.microsoft.com/office/drawing/2014/main" id="{9E329D78-FAEE-964D-AB30-8693D4379A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72196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550EF2-B2DB-FD4D-BDF0-CF2206432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67337" y="3340260"/>
            <a:ext cx="538396" cy="952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7F6B92-BA6C-5246-A3AD-06AF90424F60}"/>
              </a:ext>
            </a:extLst>
          </p:cNvPr>
          <p:cNvGrpSpPr/>
          <p:nvPr/>
        </p:nvGrpSpPr>
        <p:grpSpPr>
          <a:xfrm>
            <a:off x="4795013" y="2162968"/>
            <a:ext cx="3829031" cy="3201400"/>
            <a:chOff x="4807371" y="2187682"/>
            <a:chExt cx="3372548" cy="284508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B983071-B1D6-064E-8180-569C3E9324CB}"/>
                </a:ext>
              </a:extLst>
            </p:cNvPr>
            <p:cNvSpPr/>
            <p:nvPr/>
          </p:nvSpPr>
          <p:spPr>
            <a:xfrm>
              <a:off x="4807371" y="2771085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696652-09C6-C245-8EB8-2B45DF75275C}"/>
                </a:ext>
              </a:extLst>
            </p:cNvPr>
            <p:cNvSpPr/>
            <p:nvPr/>
          </p:nvSpPr>
          <p:spPr>
            <a:xfrm>
              <a:off x="5174995" y="2771085"/>
              <a:ext cx="151845" cy="15184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EFBBDAC-EC3C-6B4D-A06C-AC5D7F837A20}"/>
                </a:ext>
              </a:extLst>
            </p:cNvPr>
            <p:cNvSpPr/>
            <p:nvPr/>
          </p:nvSpPr>
          <p:spPr>
            <a:xfrm>
              <a:off x="5310856" y="3258586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7251292-D081-AD42-85EE-DCD84B55C16E}"/>
                </a:ext>
              </a:extLst>
            </p:cNvPr>
            <p:cNvSpPr/>
            <p:nvPr/>
          </p:nvSpPr>
          <p:spPr>
            <a:xfrm>
              <a:off x="5822332" y="3058790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B399060-1E71-8548-8909-31A827726EDF}"/>
                </a:ext>
              </a:extLst>
            </p:cNvPr>
            <p:cNvSpPr/>
            <p:nvPr/>
          </p:nvSpPr>
          <p:spPr>
            <a:xfrm>
              <a:off x="5790365" y="2187682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4F29F03-621E-5842-8861-B9E5127BFB36}"/>
                </a:ext>
              </a:extLst>
            </p:cNvPr>
            <p:cNvSpPr/>
            <p:nvPr/>
          </p:nvSpPr>
          <p:spPr>
            <a:xfrm>
              <a:off x="6299515" y="2675183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B376CBC-985B-1E44-A179-B50984644C2F}"/>
                </a:ext>
              </a:extLst>
            </p:cNvPr>
            <p:cNvSpPr/>
            <p:nvPr/>
          </p:nvSpPr>
          <p:spPr>
            <a:xfrm>
              <a:off x="6197948" y="360223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DF4CEFD-A4E5-8D44-B049-A90DC1C28F4D}"/>
                </a:ext>
              </a:extLst>
            </p:cNvPr>
            <p:cNvSpPr/>
            <p:nvPr/>
          </p:nvSpPr>
          <p:spPr>
            <a:xfrm>
              <a:off x="6965162" y="360223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22251D5-29A4-584C-A7F4-A6024E6208D1}"/>
                </a:ext>
              </a:extLst>
            </p:cNvPr>
            <p:cNvSpPr/>
            <p:nvPr/>
          </p:nvSpPr>
          <p:spPr>
            <a:xfrm>
              <a:off x="6925203" y="3050799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F1BFAD8-A620-A34C-B733-92704A67FB3C}"/>
                </a:ext>
              </a:extLst>
            </p:cNvPr>
            <p:cNvSpPr/>
            <p:nvPr/>
          </p:nvSpPr>
          <p:spPr>
            <a:xfrm>
              <a:off x="7700410" y="316268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DCEDE90-7FC4-A64F-9CCD-63449BEF2E62}"/>
                </a:ext>
              </a:extLst>
            </p:cNvPr>
            <p:cNvSpPr/>
            <p:nvPr/>
          </p:nvSpPr>
          <p:spPr>
            <a:xfrm>
              <a:off x="7564549" y="2803052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C6D9D51-6E0B-CC47-9D44-07BF7D6069BE}"/>
                </a:ext>
              </a:extLst>
            </p:cNvPr>
            <p:cNvSpPr/>
            <p:nvPr/>
          </p:nvSpPr>
          <p:spPr>
            <a:xfrm>
              <a:off x="8028074" y="2882970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E1A3C02-3DAA-E94E-BCF1-495441AE9EF2}"/>
                </a:ext>
              </a:extLst>
            </p:cNvPr>
            <p:cNvSpPr/>
            <p:nvPr/>
          </p:nvSpPr>
          <p:spPr>
            <a:xfrm>
              <a:off x="7892213" y="3714120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0A82132-DA05-3C47-8410-59F5634104DA}"/>
                </a:ext>
              </a:extLst>
            </p:cNvPr>
            <p:cNvSpPr/>
            <p:nvPr/>
          </p:nvSpPr>
          <p:spPr>
            <a:xfrm>
              <a:off x="8004099" y="333850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6B8AD70-7B20-0E48-83DC-E5CBAB949314}"/>
                </a:ext>
              </a:extLst>
            </p:cNvPr>
            <p:cNvSpPr/>
            <p:nvPr/>
          </p:nvSpPr>
          <p:spPr>
            <a:xfrm>
              <a:off x="6277866" y="4880925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BBB1EDA-9BC4-AF4F-B787-BE66EA0C9D0B}"/>
                </a:ext>
              </a:extLst>
            </p:cNvPr>
            <p:cNvSpPr/>
            <p:nvPr/>
          </p:nvSpPr>
          <p:spPr>
            <a:xfrm>
              <a:off x="5894259" y="439342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204AA23-B4F8-A446-A8DA-864D5290B435}"/>
                </a:ext>
              </a:extLst>
            </p:cNvPr>
            <p:cNvSpPr/>
            <p:nvPr/>
          </p:nvSpPr>
          <p:spPr>
            <a:xfrm>
              <a:off x="6333809" y="4465351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5D8571-9508-1E4D-9DEF-BD716F2280D0}"/>
                </a:ext>
              </a:extLst>
            </p:cNvPr>
            <p:cNvSpPr/>
            <p:nvPr/>
          </p:nvSpPr>
          <p:spPr>
            <a:xfrm>
              <a:off x="6829301" y="4665146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8E7430C-995F-F848-8995-8628840FB159}"/>
                </a:ext>
              </a:extLst>
            </p:cNvPr>
            <p:cNvSpPr/>
            <p:nvPr/>
          </p:nvSpPr>
          <p:spPr>
            <a:xfrm>
              <a:off x="6781351" y="4177645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3EDB8D9-704D-064B-B819-FA397CFE44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5281" y="2847007"/>
              <a:ext cx="367624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16C824-5621-5343-8734-58B3258FDFED}"/>
                </a:ext>
              </a:extLst>
            </p:cNvPr>
            <p:cNvCxnSpPr>
              <a:cxnSpLocks/>
            </p:cNvCxnSpPr>
            <p:nvPr/>
          </p:nvCxnSpPr>
          <p:spPr>
            <a:xfrm>
              <a:off x="5299564" y="2958575"/>
              <a:ext cx="70188" cy="3369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87A4861-BCFA-D148-AA64-872073676388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5358220" y="2885256"/>
              <a:ext cx="464112" cy="24945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AF51CEC-B399-9F4B-95E1-9EBB3436D547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V="1">
              <a:off x="5328892" y="2317290"/>
              <a:ext cx="483710" cy="47265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6D63939-C434-9D4B-A53C-65A3A94BC545}"/>
                </a:ext>
              </a:extLst>
            </p:cNvPr>
            <p:cNvSpPr/>
            <p:nvPr/>
          </p:nvSpPr>
          <p:spPr>
            <a:xfrm>
              <a:off x="6311277" y="2670231"/>
              <a:ext cx="151845" cy="1518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280F77BE-80EC-114D-9B18-C225CAC06842}"/>
                </a:ext>
              </a:extLst>
            </p:cNvPr>
            <p:cNvCxnSpPr>
              <a:cxnSpLocks/>
              <a:stCxn id="147" idx="1"/>
            </p:cNvCxnSpPr>
            <p:nvPr/>
          </p:nvCxnSpPr>
          <p:spPr>
            <a:xfrm flipH="1" flipV="1">
              <a:off x="5970181" y="2330431"/>
              <a:ext cx="363333" cy="36203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031A9714-1EC3-0E4C-8463-4C48F837F26E}"/>
                </a:ext>
              </a:extLst>
            </p:cNvPr>
            <p:cNvCxnSpPr>
              <a:cxnSpLocks/>
              <a:endCxn id="74" idx="7"/>
            </p:cNvCxnSpPr>
            <p:nvPr/>
          </p:nvCxnSpPr>
          <p:spPr>
            <a:xfrm flipH="1">
              <a:off x="5951940" y="2822076"/>
              <a:ext cx="333917" cy="25895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8CDB1267-87E5-734F-B23B-4055974FCA13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6500137" y="2822076"/>
              <a:ext cx="447303" cy="2509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F276C616-17CD-E54F-9496-E5B44240F43C}"/>
                </a:ext>
              </a:extLst>
            </p:cNvPr>
            <p:cNvCxnSpPr>
              <a:cxnSpLocks/>
              <a:endCxn id="77" idx="0"/>
            </p:cNvCxnSpPr>
            <p:nvPr/>
          </p:nvCxnSpPr>
          <p:spPr>
            <a:xfrm flipH="1">
              <a:off x="6273871" y="2878974"/>
              <a:ext cx="87797" cy="7232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57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7369075" y="1946594"/>
            <a:ext cx="4195814" cy="46098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569179-B9D3-924D-8A3F-645402610C4B}"/>
              </a:ext>
            </a:extLst>
          </p:cNvPr>
          <p:cNvSpPr/>
          <p:nvPr/>
        </p:nvSpPr>
        <p:spPr>
          <a:xfrm>
            <a:off x="4568711" y="3294641"/>
            <a:ext cx="2785615" cy="29865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50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Extending KNN to SNN graphs (</a:t>
            </a:r>
            <a:r>
              <a:rPr lang="en" u="sng" dirty="0">
                <a:solidFill>
                  <a:srgbClr val="C00000"/>
                </a:solidFill>
              </a:rPr>
              <a:t>Shared</a:t>
            </a:r>
            <a:r>
              <a:rPr lang="en" dirty="0">
                <a:solidFill>
                  <a:srgbClr val="C00000"/>
                </a:solidFill>
              </a:rPr>
              <a:t> Nearest Neighbors) (still with k = 4)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/>
            <a:r>
              <a:rPr lang="en-GB" dirty="0"/>
              <a:t>Two cells are connected by an edge if any of their nearest </a:t>
            </a:r>
            <a:r>
              <a:rPr lang="en-GB" dirty="0" err="1"/>
              <a:t>neighbors</a:t>
            </a:r>
            <a:r>
              <a:rPr lang="en-GB" dirty="0"/>
              <a:t> are shared.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413;p26">
            <a:extLst>
              <a:ext uri="{FF2B5EF4-FFF2-40B4-BE49-F238E27FC236}">
                <a16:creationId xmlns:a16="http://schemas.microsoft.com/office/drawing/2014/main" id="{9E329D78-FAEE-964D-AB30-8693D4379A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077" t="-1002" r="16427" b="42637"/>
          <a:stretch/>
        </p:blipFill>
        <p:spPr>
          <a:xfrm>
            <a:off x="1672196" y="2592738"/>
            <a:ext cx="1631373" cy="200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550EF2-B2DB-FD4D-BDF0-CF2206432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01"/>
          <a:stretch/>
        </p:blipFill>
        <p:spPr>
          <a:xfrm>
            <a:off x="3367337" y="3340260"/>
            <a:ext cx="538396" cy="952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7F6B92-BA6C-5246-A3AD-06AF90424F60}"/>
              </a:ext>
            </a:extLst>
          </p:cNvPr>
          <p:cNvGrpSpPr/>
          <p:nvPr/>
        </p:nvGrpSpPr>
        <p:grpSpPr>
          <a:xfrm>
            <a:off x="4795013" y="2162968"/>
            <a:ext cx="3829031" cy="3201400"/>
            <a:chOff x="4807371" y="2187682"/>
            <a:chExt cx="3372548" cy="284508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B983071-B1D6-064E-8180-569C3E9324CB}"/>
                </a:ext>
              </a:extLst>
            </p:cNvPr>
            <p:cNvSpPr/>
            <p:nvPr/>
          </p:nvSpPr>
          <p:spPr>
            <a:xfrm>
              <a:off x="4807371" y="2771085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696652-09C6-C245-8EB8-2B45DF75275C}"/>
                </a:ext>
              </a:extLst>
            </p:cNvPr>
            <p:cNvSpPr/>
            <p:nvPr/>
          </p:nvSpPr>
          <p:spPr>
            <a:xfrm>
              <a:off x="5174995" y="2771085"/>
              <a:ext cx="151845" cy="15184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EFBBDAC-EC3C-6B4D-A06C-AC5D7F837A20}"/>
                </a:ext>
              </a:extLst>
            </p:cNvPr>
            <p:cNvSpPr/>
            <p:nvPr/>
          </p:nvSpPr>
          <p:spPr>
            <a:xfrm>
              <a:off x="5310856" y="3258586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7251292-D081-AD42-85EE-DCD84B55C16E}"/>
                </a:ext>
              </a:extLst>
            </p:cNvPr>
            <p:cNvSpPr/>
            <p:nvPr/>
          </p:nvSpPr>
          <p:spPr>
            <a:xfrm>
              <a:off x="5822332" y="3058790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B399060-1E71-8548-8909-31A827726EDF}"/>
                </a:ext>
              </a:extLst>
            </p:cNvPr>
            <p:cNvSpPr/>
            <p:nvPr/>
          </p:nvSpPr>
          <p:spPr>
            <a:xfrm>
              <a:off x="5790365" y="2187682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4F29F03-621E-5842-8861-B9E5127BFB36}"/>
                </a:ext>
              </a:extLst>
            </p:cNvPr>
            <p:cNvSpPr/>
            <p:nvPr/>
          </p:nvSpPr>
          <p:spPr>
            <a:xfrm>
              <a:off x="6299515" y="2675183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B376CBC-985B-1E44-A179-B50984644C2F}"/>
                </a:ext>
              </a:extLst>
            </p:cNvPr>
            <p:cNvSpPr/>
            <p:nvPr/>
          </p:nvSpPr>
          <p:spPr>
            <a:xfrm>
              <a:off x="6197948" y="360223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DF4CEFD-A4E5-8D44-B049-A90DC1C28F4D}"/>
                </a:ext>
              </a:extLst>
            </p:cNvPr>
            <p:cNvSpPr/>
            <p:nvPr/>
          </p:nvSpPr>
          <p:spPr>
            <a:xfrm>
              <a:off x="6965162" y="360223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22251D5-29A4-584C-A7F4-A6024E6208D1}"/>
                </a:ext>
              </a:extLst>
            </p:cNvPr>
            <p:cNvSpPr/>
            <p:nvPr/>
          </p:nvSpPr>
          <p:spPr>
            <a:xfrm>
              <a:off x="6925203" y="3050799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F1BFAD8-A620-A34C-B733-92704A67FB3C}"/>
                </a:ext>
              </a:extLst>
            </p:cNvPr>
            <p:cNvSpPr/>
            <p:nvPr/>
          </p:nvSpPr>
          <p:spPr>
            <a:xfrm>
              <a:off x="7700410" y="316268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DCEDE90-7FC4-A64F-9CCD-63449BEF2E62}"/>
                </a:ext>
              </a:extLst>
            </p:cNvPr>
            <p:cNvSpPr/>
            <p:nvPr/>
          </p:nvSpPr>
          <p:spPr>
            <a:xfrm>
              <a:off x="7564549" y="2803052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C6D9D51-6E0B-CC47-9D44-07BF7D6069BE}"/>
                </a:ext>
              </a:extLst>
            </p:cNvPr>
            <p:cNvSpPr/>
            <p:nvPr/>
          </p:nvSpPr>
          <p:spPr>
            <a:xfrm>
              <a:off x="8028074" y="2882970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E1A3C02-3DAA-E94E-BCF1-495441AE9EF2}"/>
                </a:ext>
              </a:extLst>
            </p:cNvPr>
            <p:cNvSpPr/>
            <p:nvPr/>
          </p:nvSpPr>
          <p:spPr>
            <a:xfrm>
              <a:off x="7892213" y="3714120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0A82132-DA05-3C47-8410-59F5634104DA}"/>
                </a:ext>
              </a:extLst>
            </p:cNvPr>
            <p:cNvSpPr/>
            <p:nvPr/>
          </p:nvSpPr>
          <p:spPr>
            <a:xfrm>
              <a:off x="8004099" y="333850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6B8AD70-7B20-0E48-83DC-E5CBAB949314}"/>
                </a:ext>
              </a:extLst>
            </p:cNvPr>
            <p:cNvSpPr/>
            <p:nvPr/>
          </p:nvSpPr>
          <p:spPr>
            <a:xfrm>
              <a:off x="6277866" y="4880925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BBB1EDA-9BC4-AF4F-B787-BE66EA0C9D0B}"/>
                </a:ext>
              </a:extLst>
            </p:cNvPr>
            <p:cNvSpPr/>
            <p:nvPr/>
          </p:nvSpPr>
          <p:spPr>
            <a:xfrm>
              <a:off x="5894259" y="4393424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204AA23-B4F8-A446-A8DA-864D5290B435}"/>
                </a:ext>
              </a:extLst>
            </p:cNvPr>
            <p:cNvSpPr/>
            <p:nvPr/>
          </p:nvSpPr>
          <p:spPr>
            <a:xfrm>
              <a:off x="6333809" y="4465351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5D8571-9508-1E4D-9DEF-BD716F2280D0}"/>
                </a:ext>
              </a:extLst>
            </p:cNvPr>
            <p:cNvSpPr/>
            <p:nvPr/>
          </p:nvSpPr>
          <p:spPr>
            <a:xfrm>
              <a:off x="6829301" y="4665146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8E7430C-995F-F848-8995-8628840FB159}"/>
                </a:ext>
              </a:extLst>
            </p:cNvPr>
            <p:cNvSpPr/>
            <p:nvPr/>
          </p:nvSpPr>
          <p:spPr>
            <a:xfrm>
              <a:off x="6781351" y="4177645"/>
              <a:ext cx="151845" cy="151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3EDB8D9-704D-064B-B819-FA397CFE44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5281" y="2847007"/>
              <a:ext cx="367624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16C824-5621-5343-8734-58B3258FDFED}"/>
                </a:ext>
              </a:extLst>
            </p:cNvPr>
            <p:cNvCxnSpPr>
              <a:cxnSpLocks/>
            </p:cNvCxnSpPr>
            <p:nvPr/>
          </p:nvCxnSpPr>
          <p:spPr>
            <a:xfrm>
              <a:off x="5299564" y="2958575"/>
              <a:ext cx="70188" cy="3369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87A4861-BCFA-D148-AA64-872073676388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5358220" y="2885256"/>
              <a:ext cx="464112" cy="24945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AF51CEC-B399-9F4B-95E1-9EBB3436D547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V="1">
              <a:off x="5328892" y="2317290"/>
              <a:ext cx="483710" cy="47265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6D63939-C434-9D4B-A53C-65A3A94BC545}"/>
                </a:ext>
              </a:extLst>
            </p:cNvPr>
            <p:cNvSpPr/>
            <p:nvPr/>
          </p:nvSpPr>
          <p:spPr>
            <a:xfrm>
              <a:off x="6311277" y="2670231"/>
              <a:ext cx="151845" cy="1518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280F77BE-80EC-114D-9B18-C225CAC06842}"/>
                </a:ext>
              </a:extLst>
            </p:cNvPr>
            <p:cNvCxnSpPr>
              <a:cxnSpLocks/>
              <a:stCxn id="147" idx="1"/>
            </p:cNvCxnSpPr>
            <p:nvPr/>
          </p:nvCxnSpPr>
          <p:spPr>
            <a:xfrm flipH="1" flipV="1">
              <a:off x="5970181" y="2330431"/>
              <a:ext cx="363333" cy="36203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031A9714-1EC3-0E4C-8463-4C48F837F26E}"/>
                </a:ext>
              </a:extLst>
            </p:cNvPr>
            <p:cNvCxnSpPr>
              <a:cxnSpLocks/>
              <a:endCxn id="74" idx="7"/>
            </p:cNvCxnSpPr>
            <p:nvPr/>
          </p:nvCxnSpPr>
          <p:spPr>
            <a:xfrm flipH="1">
              <a:off x="5951940" y="2822076"/>
              <a:ext cx="333917" cy="25895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8CDB1267-87E5-734F-B23B-4055974FCA13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6500137" y="2822076"/>
              <a:ext cx="447303" cy="2509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F276C616-17CD-E54F-9496-E5B44240F43C}"/>
                </a:ext>
              </a:extLst>
            </p:cNvPr>
            <p:cNvCxnSpPr>
              <a:cxnSpLocks/>
              <a:endCxn id="77" idx="0"/>
            </p:cNvCxnSpPr>
            <p:nvPr/>
          </p:nvCxnSpPr>
          <p:spPr>
            <a:xfrm flipH="1">
              <a:off x="6273871" y="2878974"/>
              <a:ext cx="87797" cy="7232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0CAF93E-5397-CB45-A8B7-F5259E03298D}"/>
                </a:ext>
              </a:extLst>
            </p:cNvPr>
            <p:cNvCxnSpPr>
              <a:stCxn id="72" idx="6"/>
              <a:endCxn id="147" idx="2"/>
            </p:cNvCxnSpPr>
            <p:nvPr/>
          </p:nvCxnSpPr>
          <p:spPr>
            <a:xfrm flipV="1">
              <a:off x="5326840" y="2746154"/>
              <a:ext cx="984437" cy="10085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7854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Extending KNN to SNN graphs (</a:t>
            </a:r>
            <a:r>
              <a:rPr lang="en" u="sng" dirty="0">
                <a:solidFill>
                  <a:srgbClr val="C00000"/>
                </a:solidFill>
              </a:rPr>
              <a:t>Shared</a:t>
            </a:r>
            <a:r>
              <a:rPr lang="en" dirty="0">
                <a:solidFill>
                  <a:srgbClr val="C00000"/>
                </a:solidFill>
              </a:rPr>
              <a:t> Nearest Neighbors) (still with k = 4)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/>
            <a:r>
              <a:rPr lang="en-GB" dirty="0"/>
              <a:t>K is important when building KNN or SNN graphs 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C162E5-6ED7-A544-92BD-2F54EB20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5" y="2368964"/>
            <a:ext cx="10640290" cy="3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0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Graph-based clustering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/>
            <a:r>
              <a:rPr lang="en-GB" dirty="0"/>
              <a:t>Graph-based clustering is nothing more than </a:t>
            </a:r>
            <a:r>
              <a:rPr lang="en-GB" b="1" u="sng" dirty="0"/>
              <a:t>community detection</a:t>
            </a:r>
            <a:r>
              <a:rPr lang="en-GB" dirty="0"/>
              <a:t> (an “old” field from ’00s). </a:t>
            </a:r>
          </a:p>
          <a:p>
            <a:pPr marL="139700" indent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91D718-2CBF-5D4A-9222-382C237145BE}"/>
              </a:ext>
            </a:extLst>
          </p:cNvPr>
          <p:cNvGrpSpPr/>
          <p:nvPr/>
        </p:nvGrpSpPr>
        <p:grpSpPr>
          <a:xfrm>
            <a:off x="1584446" y="2023352"/>
            <a:ext cx="8773051" cy="4367924"/>
            <a:chOff x="311700" y="1291471"/>
            <a:chExt cx="7327419" cy="3648173"/>
          </a:xfrm>
        </p:grpSpPr>
        <p:pic>
          <p:nvPicPr>
            <p:cNvPr id="80" name="Google Shape;413;p26">
              <a:extLst>
                <a:ext uri="{FF2B5EF4-FFF2-40B4-BE49-F238E27FC236}">
                  <a16:creationId xmlns:a16="http://schemas.microsoft.com/office/drawing/2014/main" id="{421D9D3C-6E97-6F43-8D2F-80AF25D040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6077" t="-1002" r="16427" b="42637"/>
            <a:stretch/>
          </p:blipFill>
          <p:spPr>
            <a:xfrm>
              <a:off x="311700" y="1857952"/>
              <a:ext cx="1631373" cy="20054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5FE149B-3096-3149-A618-10D8FB2F4D9E}"/>
                </a:ext>
              </a:extLst>
            </p:cNvPr>
            <p:cNvSpPr/>
            <p:nvPr/>
          </p:nvSpPr>
          <p:spPr>
            <a:xfrm>
              <a:off x="3392424" y="2066544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A0D575C-2849-B048-A12B-7DE801D595B7}"/>
                </a:ext>
              </a:extLst>
            </p:cNvPr>
            <p:cNvSpPr/>
            <p:nvPr/>
          </p:nvSpPr>
          <p:spPr>
            <a:xfrm>
              <a:off x="3968496" y="262432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52B51CF-DE26-DC4B-89DD-A035C9FCF4F3}"/>
                </a:ext>
              </a:extLst>
            </p:cNvPr>
            <p:cNvSpPr/>
            <p:nvPr/>
          </p:nvSpPr>
          <p:spPr>
            <a:xfrm>
              <a:off x="4553712" y="239572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6F675E5-1711-6E4D-B620-F28C8A4C8E35}"/>
                </a:ext>
              </a:extLst>
            </p:cNvPr>
            <p:cNvSpPr/>
            <p:nvPr/>
          </p:nvSpPr>
          <p:spPr>
            <a:xfrm>
              <a:off x="4517136" y="139903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4365951-075F-B34B-BA54-5018DC225167}"/>
                </a:ext>
              </a:extLst>
            </p:cNvPr>
            <p:cNvSpPr/>
            <p:nvPr/>
          </p:nvSpPr>
          <p:spPr>
            <a:xfrm>
              <a:off x="4983480" y="1956816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63643E2-16B6-A34A-8C7D-A3EBE887E6E6}"/>
                </a:ext>
              </a:extLst>
            </p:cNvPr>
            <p:cNvSpPr/>
            <p:nvPr/>
          </p:nvSpPr>
          <p:spPr>
            <a:xfrm>
              <a:off x="4983480" y="301752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07E817F-04EE-1D4D-9160-D53E5BBC859A}"/>
                </a:ext>
              </a:extLst>
            </p:cNvPr>
            <p:cNvSpPr/>
            <p:nvPr/>
          </p:nvSpPr>
          <p:spPr>
            <a:xfrm>
              <a:off x="5861304" y="301752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2E202A3-3679-D649-9D5C-F3C0C499CF1C}"/>
                </a:ext>
              </a:extLst>
            </p:cNvPr>
            <p:cNvSpPr/>
            <p:nvPr/>
          </p:nvSpPr>
          <p:spPr>
            <a:xfrm>
              <a:off x="5815584" y="2386584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7D781FF-59F0-8841-88D5-8520E7106439}"/>
                </a:ext>
              </a:extLst>
            </p:cNvPr>
            <p:cNvSpPr/>
            <p:nvPr/>
          </p:nvSpPr>
          <p:spPr>
            <a:xfrm>
              <a:off x="6702552" y="251460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84386B4-B6D1-1F42-B4C1-52E71C224E08}"/>
                </a:ext>
              </a:extLst>
            </p:cNvPr>
            <p:cNvSpPr/>
            <p:nvPr/>
          </p:nvSpPr>
          <p:spPr>
            <a:xfrm>
              <a:off x="6547104" y="210312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3C1E866-250E-6F47-86A7-92064061BF71}"/>
                </a:ext>
              </a:extLst>
            </p:cNvPr>
            <p:cNvSpPr/>
            <p:nvPr/>
          </p:nvSpPr>
          <p:spPr>
            <a:xfrm>
              <a:off x="7077456" y="219456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F7B76EC-9AB0-E649-889E-485CF3819E93}"/>
                </a:ext>
              </a:extLst>
            </p:cNvPr>
            <p:cNvSpPr/>
            <p:nvPr/>
          </p:nvSpPr>
          <p:spPr>
            <a:xfrm>
              <a:off x="6922008" y="3145536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079E96B-C5CA-204D-AB45-E5DCAD353A90}"/>
                </a:ext>
              </a:extLst>
            </p:cNvPr>
            <p:cNvSpPr/>
            <p:nvPr/>
          </p:nvSpPr>
          <p:spPr>
            <a:xfrm>
              <a:off x="7050024" y="271576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6BFA6EF-D5BC-2141-BE3A-7867208195EA}"/>
                </a:ext>
              </a:extLst>
            </p:cNvPr>
            <p:cNvSpPr/>
            <p:nvPr/>
          </p:nvSpPr>
          <p:spPr>
            <a:xfrm>
              <a:off x="5074920" y="448056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50FC8B1-3C19-9244-ADB1-5E2C350BE45F}"/>
                </a:ext>
              </a:extLst>
            </p:cNvPr>
            <p:cNvSpPr/>
            <p:nvPr/>
          </p:nvSpPr>
          <p:spPr>
            <a:xfrm>
              <a:off x="4636008" y="3922776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176110E-7AA4-F04D-8818-FA0A3C4E936F}"/>
                </a:ext>
              </a:extLst>
            </p:cNvPr>
            <p:cNvSpPr/>
            <p:nvPr/>
          </p:nvSpPr>
          <p:spPr>
            <a:xfrm>
              <a:off x="5138928" y="400507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FB63906-5064-AE41-8753-DFA32BCC7D32}"/>
                </a:ext>
              </a:extLst>
            </p:cNvPr>
            <p:cNvSpPr/>
            <p:nvPr/>
          </p:nvSpPr>
          <p:spPr>
            <a:xfrm>
              <a:off x="5705856" y="423367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E6D13CF-5663-A94A-B2AB-565EA79468A0}"/>
                </a:ext>
              </a:extLst>
            </p:cNvPr>
            <p:cNvSpPr/>
            <p:nvPr/>
          </p:nvSpPr>
          <p:spPr>
            <a:xfrm>
              <a:off x="5650992" y="367588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E1A5C05-7E57-A44E-8CC4-5A5141F8F2F1}"/>
                </a:ext>
              </a:extLst>
            </p:cNvPr>
            <p:cNvCxnSpPr>
              <a:cxnSpLocks/>
              <a:endCxn id="84" idx="3"/>
            </p:cNvCxnSpPr>
            <p:nvPr/>
          </p:nvCxnSpPr>
          <p:spPr>
            <a:xfrm flipV="1">
              <a:off x="3989133" y="1547325"/>
              <a:ext cx="553446" cy="5407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EDE69F3-220D-0D46-90E0-A7B8DD80FCA7}"/>
                </a:ext>
              </a:extLst>
            </p:cNvPr>
            <p:cNvSpPr/>
            <p:nvPr/>
          </p:nvSpPr>
          <p:spPr>
            <a:xfrm>
              <a:off x="3880316" y="2076751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8C1B768-2EE7-8444-A971-66833668148C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 flipV="1">
              <a:off x="4052928" y="2043684"/>
              <a:ext cx="930552" cy="1153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C5BD062-E3A6-8A40-A46C-4A66DE6A7EB0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4038752" y="2215711"/>
              <a:ext cx="540403" cy="2054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252CD9A2-8B30-674C-A50F-FA7EEE4EC230}"/>
                </a:ext>
              </a:extLst>
            </p:cNvPr>
            <p:cNvCxnSpPr>
              <a:cxnSpLocks/>
              <a:endCxn id="82" idx="0"/>
            </p:cNvCxnSpPr>
            <p:nvPr/>
          </p:nvCxnSpPr>
          <p:spPr>
            <a:xfrm>
              <a:off x="3996222" y="2258242"/>
              <a:ext cx="59142" cy="36608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B5023EC-8AFF-C349-87DF-226BEFCC6C0B}"/>
                </a:ext>
              </a:extLst>
            </p:cNvPr>
            <p:cNvCxnSpPr>
              <a:cxnSpLocks/>
              <a:endCxn id="81" idx="6"/>
            </p:cNvCxnSpPr>
            <p:nvPr/>
          </p:nvCxnSpPr>
          <p:spPr>
            <a:xfrm flipH="1" flipV="1">
              <a:off x="3566160" y="2153412"/>
              <a:ext cx="316648" cy="4103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CF94CD5-4661-9246-80AE-BA22CF8CB6AA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 flipH="1">
              <a:off x="3544896" y="1485900"/>
              <a:ext cx="972240" cy="5966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5D62286-EA20-D44B-A30D-1DEA535315FE}"/>
                </a:ext>
              </a:extLst>
            </p:cNvPr>
            <p:cNvCxnSpPr>
              <a:cxnSpLocks/>
              <a:stCxn id="82" idx="1"/>
            </p:cNvCxnSpPr>
            <p:nvPr/>
          </p:nvCxnSpPr>
          <p:spPr>
            <a:xfrm flipH="1" flipV="1">
              <a:off x="3509455" y="2245561"/>
              <a:ext cx="484484" cy="4042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E285FBB-4645-0645-B2C7-7B784C82F765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 flipH="1" flipV="1">
              <a:off x="3566162" y="2210120"/>
              <a:ext cx="987550" cy="2724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4419DCE-C624-444E-AA2E-F69BB4A5B47D}"/>
                </a:ext>
              </a:extLst>
            </p:cNvPr>
            <p:cNvCxnSpPr>
              <a:cxnSpLocks/>
              <a:stCxn id="85" idx="1"/>
            </p:cNvCxnSpPr>
            <p:nvPr/>
          </p:nvCxnSpPr>
          <p:spPr>
            <a:xfrm flipH="1" flipV="1">
              <a:off x="4641817" y="1568591"/>
              <a:ext cx="367106" cy="4136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084FF84-EB12-DE4B-9CE9-B359A7648819}"/>
                </a:ext>
              </a:extLst>
            </p:cNvPr>
            <p:cNvCxnSpPr>
              <a:cxnSpLocks/>
              <a:stCxn id="83" idx="0"/>
            </p:cNvCxnSpPr>
            <p:nvPr/>
          </p:nvCxnSpPr>
          <p:spPr>
            <a:xfrm flipH="1" flipV="1">
              <a:off x="4599286" y="1575680"/>
              <a:ext cx="41294" cy="82004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1B9E0F2-71ED-524F-95DE-1C96CFAD04A4}"/>
                </a:ext>
              </a:extLst>
            </p:cNvPr>
            <p:cNvCxnSpPr>
              <a:cxnSpLocks/>
              <a:stCxn id="83" idx="3"/>
            </p:cNvCxnSpPr>
            <p:nvPr/>
          </p:nvCxnSpPr>
          <p:spPr>
            <a:xfrm flipH="1">
              <a:off x="4147409" y="2544021"/>
              <a:ext cx="431746" cy="11975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BB44FED9-B90C-BB42-AC71-8C249B6AB027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 flipH="1">
              <a:off x="4126145" y="2105109"/>
              <a:ext cx="882778" cy="53031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747D552-3487-744B-A4BD-088B8F331D1A}"/>
                </a:ext>
              </a:extLst>
            </p:cNvPr>
            <p:cNvCxnSpPr>
              <a:cxnSpLocks/>
              <a:endCxn id="83" idx="7"/>
            </p:cNvCxnSpPr>
            <p:nvPr/>
          </p:nvCxnSpPr>
          <p:spPr>
            <a:xfrm flipH="1">
              <a:off x="4702005" y="2128161"/>
              <a:ext cx="322286" cy="2930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0B68BCE-1E27-5B46-940F-9C5A24BA3C8F}"/>
                </a:ext>
              </a:extLst>
            </p:cNvPr>
            <p:cNvCxnSpPr>
              <a:cxnSpLocks/>
              <a:endCxn id="83" idx="5"/>
            </p:cNvCxnSpPr>
            <p:nvPr/>
          </p:nvCxnSpPr>
          <p:spPr>
            <a:xfrm flipH="1" flipV="1">
              <a:off x="4702005" y="2544021"/>
              <a:ext cx="312750" cy="4995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4A1A458-8359-F942-AC8D-AA6B5EC04312}"/>
                </a:ext>
              </a:extLst>
            </p:cNvPr>
            <p:cNvCxnSpPr>
              <a:cxnSpLocks/>
              <a:endCxn id="82" idx="5"/>
            </p:cNvCxnSpPr>
            <p:nvPr/>
          </p:nvCxnSpPr>
          <p:spPr>
            <a:xfrm flipH="1" flipV="1">
              <a:off x="4116789" y="2772621"/>
              <a:ext cx="897966" cy="34775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2F6505D-5869-8A47-ADFD-A2596706BD04}"/>
                </a:ext>
              </a:extLst>
            </p:cNvPr>
            <p:cNvCxnSpPr>
              <a:cxnSpLocks/>
              <a:stCxn id="98" idx="1"/>
            </p:cNvCxnSpPr>
            <p:nvPr/>
          </p:nvCxnSpPr>
          <p:spPr>
            <a:xfrm flipH="1" flipV="1">
              <a:off x="5132311" y="3166429"/>
              <a:ext cx="544124" cy="5349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A5038E7-636C-A249-A27F-9D1CB8F0E380}"/>
                </a:ext>
              </a:extLst>
            </p:cNvPr>
            <p:cNvCxnSpPr>
              <a:cxnSpLocks/>
              <a:endCxn id="95" idx="7"/>
            </p:cNvCxnSpPr>
            <p:nvPr/>
          </p:nvCxnSpPr>
          <p:spPr>
            <a:xfrm flipH="1">
              <a:off x="4784301" y="3174159"/>
              <a:ext cx="222770" cy="7740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33ABA41-D017-054D-9435-C20874E28273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flipH="1" flipV="1">
              <a:off x="5777770" y="3850308"/>
              <a:ext cx="14954" cy="3833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C2D261E5-899D-A447-A53D-26CAC2101D55}"/>
                </a:ext>
              </a:extLst>
            </p:cNvPr>
            <p:cNvCxnSpPr>
              <a:cxnSpLocks/>
              <a:stCxn id="96" idx="7"/>
            </p:cNvCxnSpPr>
            <p:nvPr/>
          </p:nvCxnSpPr>
          <p:spPr>
            <a:xfrm flipV="1">
              <a:off x="5287221" y="3827257"/>
              <a:ext cx="398341" cy="20325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F4973A4-D89A-F44A-A008-848749392D22}"/>
                </a:ext>
              </a:extLst>
            </p:cNvPr>
            <p:cNvCxnSpPr>
              <a:cxnSpLocks/>
              <a:stCxn id="95" idx="6"/>
            </p:cNvCxnSpPr>
            <p:nvPr/>
          </p:nvCxnSpPr>
          <p:spPr>
            <a:xfrm flipV="1">
              <a:off x="4809744" y="3773470"/>
              <a:ext cx="829714" cy="23617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D5C9AF0-0060-5D4C-8764-2DB06FBB020A}"/>
                </a:ext>
              </a:extLst>
            </p:cNvPr>
            <p:cNvCxnSpPr>
              <a:cxnSpLocks/>
              <a:stCxn id="94" idx="0"/>
            </p:cNvCxnSpPr>
            <p:nvPr/>
          </p:nvCxnSpPr>
          <p:spPr>
            <a:xfrm flipV="1">
              <a:off x="5161788" y="4196090"/>
              <a:ext cx="70416" cy="2844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5F4852F-6FE7-4742-81D2-0F1B118EC72E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H="1" flipV="1">
              <a:off x="5332096" y="4126934"/>
              <a:ext cx="373760" cy="19360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B61D5E67-F3C1-1B41-922D-6A585AEC9269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 flipV="1">
              <a:off x="4794214" y="4057778"/>
              <a:ext cx="344714" cy="341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7CDA552-D55F-9440-8725-A8C7524BB55A}"/>
                </a:ext>
              </a:extLst>
            </p:cNvPr>
            <p:cNvCxnSpPr>
              <a:cxnSpLocks/>
              <a:endCxn id="94" idx="6"/>
            </p:cNvCxnSpPr>
            <p:nvPr/>
          </p:nvCxnSpPr>
          <p:spPr>
            <a:xfrm flipH="1">
              <a:off x="5248656" y="4399301"/>
              <a:ext cx="474258" cy="1681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C0255C4-7DCB-144B-A736-CEDAD2DBC9E8}"/>
                </a:ext>
              </a:extLst>
            </p:cNvPr>
            <p:cNvCxnSpPr>
              <a:cxnSpLocks/>
              <a:endCxn id="95" idx="5"/>
            </p:cNvCxnSpPr>
            <p:nvPr/>
          </p:nvCxnSpPr>
          <p:spPr>
            <a:xfrm flipH="1" flipV="1">
              <a:off x="4784301" y="4071069"/>
              <a:ext cx="930930" cy="27444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8F640DC-78C8-414A-8B4D-E23DA8BE2E89}"/>
                </a:ext>
              </a:extLst>
            </p:cNvPr>
            <p:cNvCxnSpPr>
              <a:cxnSpLocks/>
              <a:endCxn id="95" idx="5"/>
            </p:cNvCxnSpPr>
            <p:nvPr/>
          </p:nvCxnSpPr>
          <p:spPr>
            <a:xfrm flipH="1" flipV="1">
              <a:off x="4784301" y="4071069"/>
              <a:ext cx="300646" cy="4479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D724E62E-4A23-814D-AD90-91291BD5419B}"/>
                </a:ext>
              </a:extLst>
            </p:cNvPr>
            <p:cNvCxnSpPr>
              <a:cxnSpLocks/>
              <a:endCxn id="98" idx="3"/>
            </p:cNvCxnSpPr>
            <p:nvPr/>
          </p:nvCxnSpPr>
          <p:spPr>
            <a:xfrm flipV="1">
              <a:off x="5200208" y="3824181"/>
              <a:ext cx="476227" cy="67174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8EE40DA-8CED-7D43-904A-888E1FF0AE54}"/>
                </a:ext>
              </a:extLst>
            </p:cNvPr>
            <p:cNvCxnSpPr>
              <a:cxnSpLocks/>
              <a:stCxn id="98" idx="7"/>
            </p:cNvCxnSpPr>
            <p:nvPr/>
          </p:nvCxnSpPr>
          <p:spPr>
            <a:xfrm flipV="1">
              <a:off x="5799285" y="3212535"/>
              <a:ext cx="162902" cy="48879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2751DDA8-7950-C14D-9A59-F77CF75AC97F}"/>
                </a:ext>
              </a:extLst>
            </p:cNvPr>
            <p:cNvCxnSpPr>
              <a:cxnSpLocks/>
              <a:stCxn id="86" idx="6"/>
            </p:cNvCxnSpPr>
            <p:nvPr/>
          </p:nvCxnSpPr>
          <p:spPr>
            <a:xfrm>
              <a:off x="5157216" y="3104388"/>
              <a:ext cx="697394" cy="313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7DF22B34-8B18-DA40-952B-13CFE866938A}"/>
                </a:ext>
              </a:extLst>
            </p:cNvPr>
            <p:cNvCxnSpPr>
              <a:cxnSpLocks/>
              <a:stCxn id="88" idx="4"/>
            </p:cNvCxnSpPr>
            <p:nvPr/>
          </p:nvCxnSpPr>
          <p:spPr>
            <a:xfrm>
              <a:off x="5902452" y="2560320"/>
              <a:ext cx="36682" cy="45243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965EDDC-1F76-F04B-A03D-EFBA829FDC38}"/>
                </a:ext>
              </a:extLst>
            </p:cNvPr>
            <p:cNvCxnSpPr>
              <a:cxnSpLocks/>
              <a:endCxn id="87" idx="7"/>
            </p:cNvCxnSpPr>
            <p:nvPr/>
          </p:nvCxnSpPr>
          <p:spPr>
            <a:xfrm flipH="1">
              <a:off x="6009597" y="2644845"/>
              <a:ext cx="715048" cy="39811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EE37F41-3AF5-6442-B642-DC5D0CBC3AEF}"/>
                </a:ext>
              </a:extLst>
            </p:cNvPr>
            <p:cNvCxnSpPr>
              <a:cxnSpLocks/>
              <a:stCxn id="92" idx="0"/>
              <a:endCxn id="93" idx="3"/>
            </p:cNvCxnSpPr>
            <p:nvPr/>
          </p:nvCxnSpPr>
          <p:spPr>
            <a:xfrm flipV="1">
              <a:off x="7008876" y="2864061"/>
              <a:ext cx="66591" cy="28147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8D95258B-6AF1-1244-9AAB-6444ED8819F3}"/>
                </a:ext>
              </a:extLst>
            </p:cNvPr>
            <p:cNvCxnSpPr>
              <a:cxnSpLocks/>
              <a:endCxn id="89" idx="4"/>
            </p:cNvCxnSpPr>
            <p:nvPr/>
          </p:nvCxnSpPr>
          <p:spPr>
            <a:xfrm flipH="1" flipV="1">
              <a:off x="6789420" y="2688336"/>
              <a:ext cx="157984" cy="4725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2E6A9AE-2403-6B44-9DFD-EEF465F01143}"/>
                </a:ext>
              </a:extLst>
            </p:cNvPr>
            <p:cNvCxnSpPr>
              <a:cxnSpLocks/>
              <a:endCxn id="91" idx="3"/>
            </p:cNvCxnSpPr>
            <p:nvPr/>
          </p:nvCxnSpPr>
          <p:spPr>
            <a:xfrm flipV="1">
              <a:off x="7001192" y="2342853"/>
              <a:ext cx="101707" cy="82573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56FBDB98-25C3-E940-97AA-C0F6FC149A50}"/>
                </a:ext>
              </a:extLst>
            </p:cNvPr>
            <p:cNvCxnSpPr>
              <a:cxnSpLocks/>
              <a:endCxn id="90" idx="5"/>
            </p:cNvCxnSpPr>
            <p:nvPr/>
          </p:nvCxnSpPr>
          <p:spPr>
            <a:xfrm flipH="1" flipV="1">
              <a:off x="6695397" y="2251413"/>
              <a:ext cx="252008" cy="9248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78F3FDF4-2555-624D-AA59-424A13EB6087}"/>
                </a:ext>
              </a:extLst>
            </p:cNvPr>
            <p:cNvCxnSpPr>
              <a:cxnSpLocks/>
              <a:stCxn id="85" idx="5"/>
            </p:cNvCxnSpPr>
            <p:nvPr/>
          </p:nvCxnSpPr>
          <p:spPr>
            <a:xfrm>
              <a:off x="5131773" y="2105109"/>
              <a:ext cx="699785" cy="35439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C4D263C-29A2-4E4C-A84C-2BBFFCEBFAB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 flipV="1">
              <a:off x="5977016" y="2189988"/>
              <a:ext cx="570088" cy="26090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90638E5-8B02-CD4B-AA03-6CBD41CBE558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>
              <a:off x="6000068" y="2504680"/>
              <a:ext cx="702484" cy="967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723F3CF-7F60-9945-BE8F-465717C40631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 flipV="1">
              <a:off x="6718449" y="2205309"/>
              <a:ext cx="384450" cy="146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198CD73-473E-8546-9965-D0F9B64A2F36}"/>
                </a:ext>
              </a:extLst>
            </p:cNvPr>
            <p:cNvCxnSpPr>
              <a:cxnSpLocks/>
              <a:stCxn id="93" idx="1"/>
            </p:cNvCxnSpPr>
            <p:nvPr/>
          </p:nvCxnSpPr>
          <p:spPr>
            <a:xfrm flipH="1" flipV="1">
              <a:off x="6726135" y="2236045"/>
              <a:ext cx="349332" cy="5051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A220840A-52D9-C24A-AC7B-655D433BC0E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 flipV="1">
              <a:off x="6641611" y="2259097"/>
              <a:ext cx="86384" cy="28094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FC775A3B-826A-7648-8304-5122DD6A3A34}"/>
                </a:ext>
              </a:extLst>
            </p:cNvPr>
            <p:cNvCxnSpPr>
              <a:cxnSpLocks/>
              <a:stCxn id="91" idx="2"/>
            </p:cNvCxnSpPr>
            <p:nvPr/>
          </p:nvCxnSpPr>
          <p:spPr>
            <a:xfrm flipH="1">
              <a:off x="6856764" y="2281428"/>
              <a:ext cx="220692" cy="2542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BF015CDF-F826-D241-BA04-D7AC4DF296A6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 flipH="1" flipV="1">
              <a:off x="6856764" y="2635616"/>
              <a:ext cx="193260" cy="1670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5CB570FD-591F-AF4B-9B62-B8E7D74204D6}"/>
                </a:ext>
              </a:extLst>
            </p:cNvPr>
            <p:cNvCxnSpPr>
              <a:cxnSpLocks/>
              <a:stCxn id="93" idx="0"/>
            </p:cNvCxnSpPr>
            <p:nvPr/>
          </p:nvCxnSpPr>
          <p:spPr>
            <a:xfrm flipV="1">
              <a:off x="7136892" y="2381274"/>
              <a:ext cx="35163" cy="3344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AE858B2-3C1F-454F-B05C-42B0B1463ED8}"/>
                </a:ext>
              </a:extLst>
            </p:cNvPr>
            <p:cNvSpPr/>
            <p:nvPr/>
          </p:nvSpPr>
          <p:spPr>
            <a:xfrm>
              <a:off x="3271101" y="1291471"/>
              <a:ext cx="2070422" cy="1683571"/>
            </a:xfrm>
            <a:prstGeom prst="ellipse">
              <a:avLst/>
            </a:prstGeom>
            <a:solidFill>
              <a:srgbClr val="7030A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08EE14B-676F-E34C-AAC5-1B69B38E5E8F}"/>
                </a:ext>
              </a:extLst>
            </p:cNvPr>
            <p:cNvSpPr/>
            <p:nvPr/>
          </p:nvSpPr>
          <p:spPr>
            <a:xfrm rot="20918515">
              <a:off x="4524866" y="2832017"/>
              <a:ext cx="1437321" cy="2107627"/>
            </a:xfrm>
            <a:prstGeom prst="ellipse">
              <a:avLst/>
            </a:prstGeom>
            <a:solidFill>
              <a:schemeClr val="accent5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ED2FE6A-F5A7-DF4D-AA62-120C7CEEF1C9}"/>
                </a:ext>
              </a:extLst>
            </p:cNvPr>
            <p:cNvSpPr/>
            <p:nvPr/>
          </p:nvSpPr>
          <p:spPr>
            <a:xfrm>
              <a:off x="5568697" y="1879195"/>
              <a:ext cx="2070422" cy="1698763"/>
            </a:xfrm>
            <a:prstGeom prst="ellipse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E0D8C83F-3ACA-0046-8D91-61F0508CB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801"/>
            <a:stretch/>
          </p:blipFill>
          <p:spPr>
            <a:xfrm>
              <a:off x="2006841" y="2605474"/>
              <a:ext cx="538396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224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Graph-based clustering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indent="0"/>
            <a:r>
              <a:rPr lang="en-GB" dirty="0"/>
              <a:t>Graph-based clustering is nothing more than </a:t>
            </a:r>
            <a:r>
              <a:rPr lang="en-GB" b="1" u="sng" dirty="0"/>
              <a:t>community detection</a:t>
            </a:r>
            <a:r>
              <a:rPr lang="en-GB" dirty="0"/>
              <a:t> (an “old” field from ’00s). </a:t>
            </a:r>
          </a:p>
          <a:p>
            <a:r>
              <a:rPr lang="en-US" b="1" dirty="0"/>
              <a:t>Many different algorithms for community detection:</a:t>
            </a:r>
          </a:p>
          <a:p>
            <a:pPr marL="285750" indent="-285750">
              <a:buFontTx/>
              <a:buChar char="-"/>
            </a:pPr>
            <a:r>
              <a:rPr lang="en-US" dirty="0"/>
              <a:t>Louvain (heuristic)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Infomap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Walktrap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…</a:t>
            </a:r>
          </a:p>
          <a:p>
            <a:r>
              <a:rPr lang="en-US" dirty="0"/>
              <a:t>Most of them are based on </a:t>
            </a:r>
            <a:r>
              <a:rPr lang="en-US" u="sng" dirty="0"/>
              <a:t>modularity</a:t>
            </a:r>
            <a:r>
              <a:rPr lang="en-US" dirty="0"/>
              <a:t> maximization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3ABF26-43C3-2E4E-AE99-DF62F35D1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69" y="2258290"/>
            <a:ext cx="5584593" cy="34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Graph-based clustering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/>
            <a:r>
              <a:rPr lang="en-GB" dirty="0"/>
              <a:t>Graph-based clustering is nothing more than </a:t>
            </a:r>
            <a:r>
              <a:rPr lang="en-GB" b="1" u="sng" dirty="0"/>
              <a:t>community detection</a:t>
            </a:r>
            <a:r>
              <a:rPr lang="en-GB" dirty="0"/>
              <a:t> (an “old” field from ’00s). </a:t>
            </a:r>
          </a:p>
          <a:p>
            <a:pPr marL="139700" indent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91D718-2CBF-5D4A-9222-382C237145BE}"/>
              </a:ext>
            </a:extLst>
          </p:cNvPr>
          <p:cNvGrpSpPr/>
          <p:nvPr/>
        </p:nvGrpSpPr>
        <p:grpSpPr>
          <a:xfrm>
            <a:off x="152400" y="2443482"/>
            <a:ext cx="6632948" cy="3302410"/>
            <a:chOff x="311700" y="1291471"/>
            <a:chExt cx="7327419" cy="3648173"/>
          </a:xfrm>
        </p:grpSpPr>
        <p:pic>
          <p:nvPicPr>
            <p:cNvPr id="80" name="Google Shape;413;p26">
              <a:extLst>
                <a:ext uri="{FF2B5EF4-FFF2-40B4-BE49-F238E27FC236}">
                  <a16:creationId xmlns:a16="http://schemas.microsoft.com/office/drawing/2014/main" id="{421D9D3C-6E97-6F43-8D2F-80AF25D040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6077" t="-1002" r="16427" b="42637"/>
            <a:stretch/>
          </p:blipFill>
          <p:spPr>
            <a:xfrm>
              <a:off x="311700" y="1857952"/>
              <a:ext cx="1631373" cy="20054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5FE149B-3096-3149-A618-10D8FB2F4D9E}"/>
                </a:ext>
              </a:extLst>
            </p:cNvPr>
            <p:cNvSpPr/>
            <p:nvPr/>
          </p:nvSpPr>
          <p:spPr>
            <a:xfrm>
              <a:off x="3392424" y="2066544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A0D575C-2849-B048-A12B-7DE801D595B7}"/>
                </a:ext>
              </a:extLst>
            </p:cNvPr>
            <p:cNvSpPr/>
            <p:nvPr/>
          </p:nvSpPr>
          <p:spPr>
            <a:xfrm>
              <a:off x="3968496" y="262432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52B51CF-DE26-DC4B-89DD-A035C9FCF4F3}"/>
                </a:ext>
              </a:extLst>
            </p:cNvPr>
            <p:cNvSpPr/>
            <p:nvPr/>
          </p:nvSpPr>
          <p:spPr>
            <a:xfrm>
              <a:off x="4553712" y="239572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6F675E5-1711-6E4D-B620-F28C8A4C8E35}"/>
                </a:ext>
              </a:extLst>
            </p:cNvPr>
            <p:cNvSpPr/>
            <p:nvPr/>
          </p:nvSpPr>
          <p:spPr>
            <a:xfrm>
              <a:off x="4517136" y="139903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4365951-075F-B34B-BA54-5018DC225167}"/>
                </a:ext>
              </a:extLst>
            </p:cNvPr>
            <p:cNvSpPr/>
            <p:nvPr/>
          </p:nvSpPr>
          <p:spPr>
            <a:xfrm>
              <a:off x="4983480" y="1956816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63643E2-16B6-A34A-8C7D-A3EBE887E6E6}"/>
                </a:ext>
              </a:extLst>
            </p:cNvPr>
            <p:cNvSpPr/>
            <p:nvPr/>
          </p:nvSpPr>
          <p:spPr>
            <a:xfrm>
              <a:off x="4983480" y="301752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07E817F-04EE-1D4D-9160-D53E5BBC859A}"/>
                </a:ext>
              </a:extLst>
            </p:cNvPr>
            <p:cNvSpPr/>
            <p:nvPr/>
          </p:nvSpPr>
          <p:spPr>
            <a:xfrm>
              <a:off x="5861304" y="301752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2E202A3-3679-D649-9D5C-F3C0C499CF1C}"/>
                </a:ext>
              </a:extLst>
            </p:cNvPr>
            <p:cNvSpPr/>
            <p:nvPr/>
          </p:nvSpPr>
          <p:spPr>
            <a:xfrm>
              <a:off x="5815584" y="2386584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7D781FF-59F0-8841-88D5-8520E7106439}"/>
                </a:ext>
              </a:extLst>
            </p:cNvPr>
            <p:cNvSpPr/>
            <p:nvPr/>
          </p:nvSpPr>
          <p:spPr>
            <a:xfrm>
              <a:off x="6702552" y="251460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84386B4-B6D1-1F42-B4C1-52E71C224E08}"/>
                </a:ext>
              </a:extLst>
            </p:cNvPr>
            <p:cNvSpPr/>
            <p:nvPr/>
          </p:nvSpPr>
          <p:spPr>
            <a:xfrm>
              <a:off x="6547104" y="210312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3C1E866-250E-6F47-86A7-92064061BF71}"/>
                </a:ext>
              </a:extLst>
            </p:cNvPr>
            <p:cNvSpPr/>
            <p:nvPr/>
          </p:nvSpPr>
          <p:spPr>
            <a:xfrm>
              <a:off x="7077456" y="219456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F7B76EC-9AB0-E649-889E-485CF3819E93}"/>
                </a:ext>
              </a:extLst>
            </p:cNvPr>
            <p:cNvSpPr/>
            <p:nvPr/>
          </p:nvSpPr>
          <p:spPr>
            <a:xfrm>
              <a:off x="6922008" y="3145536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079E96B-C5CA-204D-AB45-E5DCAD353A90}"/>
                </a:ext>
              </a:extLst>
            </p:cNvPr>
            <p:cNvSpPr/>
            <p:nvPr/>
          </p:nvSpPr>
          <p:spPr>
            <a:xfrm>
              <a:off x="7050024" y="271576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6BFA6EF-D5BC-2141-BE3A-7867208195EA}"/>
                </a:ext>
              </a:extLst>
            </p:cNvPr>
            <p:cNvSpPr/>
            <p:nvPr/>
          </p:nvSpPr>
          <p:spPr>
            <a:xfrm>
              <a:off x="5074920" y="4480560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50FC8B1-3C19-9244-ADB1-5E2C350BE45F}"/>
                </a:ext>
              </a:extLst>
            </p:cNvPr>
            <p:cNvSpPr/>
            <p:nvPr/>
          </p:nvSpPr>
          <p:spPr>
            <a:xfrm>
              <a:off x="4636008" y="3922776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176110E-7AA4-F04D-8818-FA0A3C4E936F}"/>
                </a:ext>
              </a:extLst>
            </p:cNvPr>
            <p:cNvSpPr/>
            <p:nvPr/>
          </p:nvSpPr>
          <p:spPr>
            <a:xfrm>
              <a:off x="5138928" y="400507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FB63906-5064-AE41-8753-DFA32BCC7D32}"/>
                </a:ext>
              </a:extLst>
            </p:cNvPr>
            <p:cNvSpPr/>
            <p:nvPr/>
          </p:nvSpPr>
          <p:spPr>
            <a:xfrm>
              <a:off x="5705856" y="423367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E6D13CF-5663-A94A-B2AB-565EA79468A0}"/>
                </a:ext>
              </a:extLst>
            </p:cNvPr>
            <p:cNvSpPr/>
            <p:nvPr/>
          </p:nvSpPr>
          <p:spPr>
            <a:xfrm>
              <a:off x="5650992" y="3675888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E1A5C05-7E57-A44E-8CC4-5A5141F8F2F1}"/>
                </a:ext>
              </a:extLst>
            </p:cNvPr>
            <p:cNvCxnSpPr>
              <a:cxnSpLocks/>
              <a:endCxn id="84" idx="3"/>
            </p:cNvCxnSpPr>
            <p:nvPr/>
          </p:nvCxnSpPr>
          <p:spPr>
            <a:xfrm flipV="1">
              <a:off x="3989133" y="1547325"/>
              <a:ext cx="553446" cy="5407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EDE69F3-220D-0D46-90E0-A7B8DD80FCA7}"/>
                </a:ext>
              </a:extLst>
            </p:cNvPr>
            <p:cNvSpPr/>
            <p:nvPr/>
          </p:nvSpPr>
          <p:spPr>
            <a:xfrm>
              <a:off x="3880316" y="2076751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8C1B768-2EE7-8444-A971-66833668148C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 flipV="1">
              <a:off x="4052928" y="2043684"/>
              <a:ext cx="930552" cy="1153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C5BD062-E3A6-8A40-A46C-4A66DE6A7EB0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4038752" y="2215711"/>
              <a:ext cx="540403" cy="2054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252CD9A2-8B30-674C-A50F-FA7EEE4EC230}"/>
                </a:ext>
              </a:extLst>
            </p:cNvPr>
            <p:cNvCxnSpPr>
              <a:cxnSpLocks/>
              <a:endCxn id="82" idx="0"/>
            </p:cNvCxnSpPr>
            <p:nvPr/>
          </p:nvCxnSpPr>
          <p:spPr>
            <a:xfrm>
              <a:off x="3996222" y="2258242"/>
              <a:ext cx="59142" cy="36608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B5023EC-8AFF-C349-87DF-226BEFCC6C0B}"/>
                </a:ext>
              </a:extLst>
            </p:cNvPr>
            <p:cNvCxnSpPr>
              <a:cxnSpLocks/>
              <a:endCxn id="81" idx="6"/>
            </p:cNvCxnSpPr>
            <p:nvPr/>
          </p:nvCxnSpPr>
          <p:spPr>
            <a:xfrm flipH="1" flipV="1">
              <a:off x="3566160" y="2153412"/>
              <a:ext cx="316648" cy="4103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CF94CD5-4661-9246-80AE-BA22CF8CB6AA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 flipH="1">
              <a:off x="3544896" y="1485900"/>
              <a:ext cx="972240" cy="5966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5D62286-EA20-D44B-A30D-1DEA535315FE}"/>
                </a:ext>
              </a:extLst>
            </p:cNvPr>
            <p:cNvCxnSpPr>
              <a:cxnSpLocks/>
              <a:stCxn id="82" idx="1"/>
            </p:cNvCxnSpPr>
            <p:nvPr/>
          </p:nvCxnSpPr>
          <p:spPr>
            <a:xfrm flipH="1" flipV="1">
              <a:off x="3509455" y="2245561"/>
              <a:ext cx="484484" cy="4042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E285FBB-4645-0645-B2C7-7B784C82F765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 flipH="1" flipV="1">
              <a:off x="3566162" y="2210120"/>
              <a:ext cx="987550" cy="2724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4419DCE-C624-444E-AA2E-F69BB4A5B47D}"/>
                </a:ext>
              </a:extLst>
            </p:cNvPr>
            <p:cNvCxnSpPr>
              <a:cxnSpLocks/>
              <a:stCxn id="85" idx="1"/>
            </p:cNvCxnSpPr>
            <p:nvPr/>
          </p:nvCxnSpPr>
          <p:spPr>
            <a:xfrm flipH="1" flipV="1">
              <a:off x="4641817" y="1568591"/>
              <a:ext cx="367106" cy="4136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084FF84-EB12-DE4B-9CE9-B359A7648819}"/>
                </a:ext>
              </a:extLst>
            </p:cNvPr>
            <p:cNvCxnSpPr>
              <a:cxnSpLocks/>
              <a:stCxn id="83" idx="0"/>
            </p:cNvCxnSpPr>
            <p:nvPr/>
          </p:nvCxnSpPr>
          <p:spPr>
            <a:xfrm flipH="1" flipV="1">
              <a:off x="4599286" y="1575680"/>
              <a:ext cx="41294" cy="82004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1B9E0F2-71ED-524F-95DE-1C96CFAD04A4}"/>
                </a:ext>
              </a:extLst>
            </p:cNvPr>
            <p:cNvCxnSpPr>
              <a:cxnSpLocks/>
              <a:stCxn id="83" idx="3"/>
            </p:cNvCxnSpPr>
            <p:nvPr/>
          </p:nvCxnSpPr>
          <p:spPr>
            <a:xfrm flipH="1">
              <a:off x="4147409" y="2544021"/>
              <a:ext cx="431746" cy="11975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BB44FED9-B90C-BB42-AC71-8C249B6AB027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 flipH="1">
              <a:off x="4126145" y="2105109"/>
              <a:ext cx="882778" cy="53031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747D552-3487-744B-A4BD-088B8F331D1A}"/>
                </a:ext>
              </a:extLst>
            </p:cNvPr>
            <p:cNvCxnSpPr>
              <a:cxnSpLocks/>
              <a:endCxn id="83" idx="7"/>
            </p:cNvCxnSpPr>
            <p:nvPr/>
          </p:nvCxnSpPr>
          <p:spPr>
            <a:xfrm flipH="1">
              <a:off x="4702005" y="2128161"/>
              <a:ext cx="322286" cy="2930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0B68BCE-1E27-5B46-940F-9C5A24BA3C8F}"/>
                </a:ext>
              </a:extLst>
            </p:cNvPr>
            <p:cNvCxnSpPr>
              <a:cxnSpLocks/>
              <a:endCxn id="83" idx="5"/>
            </p:cNvCxnSpPr>
            <p:nvPr/>
          </p:nvCxnSpPr>
          <p:spPr>
            <a:xfrm flipH="1" flipV="1">
              <a:off x="4702005" y="2544021"/>
              <a:ext cx="312750" cy="4995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4A1A458-8359-F942-AC8D-AA6B5EC04312}"/>
                </a:ext>
              </a:extLst>
            </p:cNvPr>
            <p:cNvCxnSpPr>
              <a:cxnSpLocks/>
              <a:endCxn id="82" idx="5"/>
            </p:cNvCxnSpPr>
            <p:nvPr/>
          </p:nvCxnSpPr>
          <p:spPr>
            <a:xfrm flipH="1" flipV="1">
              <a:off x="4116789" y="2772621"/>
              <a:ext cx="897966" cy="34775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2F6505D-5869-8A47-ADFD-A2596706BD04}"/>
                </a:ext>
              </a:extLst>
            </p:cNvPr>
            <p:cNvCxnSpPr>
              <a:cxnSpLocks/>
              <a:stCxn id="98" idx="1"/>
            </p:cNvCxnSpPr>
            <p:nvPr/>
          </p:nvCxnSpPr>
          <p:spPr>
            <a:xfrm flipH="1" flipV="1">
              <a:off x="5132311" y="3166429"/>
              <a:ext cx="544124" cy="5349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A5038E7-636C-A249-A27F-9D1CB8F0E380}"/>
                </a:ext>
              </a:extLst>
            </p:cNvPr>
            <p:cNvCxnSpPr>
              <a:cxnSpLocks/>
              <a:endCxn id="95" idx="7"/>
            </p:cNvCxnSpPr>
            <p:nvPr/>
          </p:nvCxnSpPr>
          <p:spPr>
            <a:xfrm flipH="1">
              <a:off x="4784301" y="3174159"/>
              <a:ext cx="222770" cy="7740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33ABA41-D017-054D-9435-C20874E28273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flipH="1" flipV="1">
              <a:off x="5777770" y="3850308"/>
              <a:ext cx="14954" cy="3833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C2D261E5-899D-A447-A53D-26CAC2101D55}"/>
                </a:ext>
              </a:extLst>
            </p:cNvPr>
            <p:cNvCxnSpPr>
              <a:cxnSpLocks/>
              <a:stCxn id="96" idx="7"/>
            </p:cNvCxnSpPr>
            <p:nvPr/>
          </p:nvCxnSpPr>
          <p:spPr>
            <a:xfrm flipV="1">
              <a:off x="5287221" y="3827257"/>
              <a:ext cx="398341" cy="20325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F4973A4-D89A-F44A-A008-848749392D22}"/>
                </a:ext>
              </a:extLst>
            </p:cNvPr>
            <p:cNvCxnSpPr>
              <a:cxnSpLocks/>
              <a:stCxn id="95" idx="6"/>
            </p:cNvCxnSpPr>
            <p:nvPr/>
          </p:nvCxnSpPr>
          <p:spPr>
            <a:xfrm flipV="1">
              <a:off x="4809744" y="3773470"/>
              <a:ext cx="829714" cy="23617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D5C9AF0-0060-5D4C-8764-2DB06FBB020A}"/>
                </a:ext>
              </a:extLst>
            </p:cNvPr>
            <p:cNvCxnSpPr>
              <a:cxnSpLocks/>
              <a:stCxn id="94" idx="0"/>
            </p:cNvCxnSpPr>
            <p:nvPr/>
          </p:nvCxnSpPr>
          <p:spPr>
            <a:xfrm flipV="1">
              <a:off x="5161788" y="4196090"/>
              <a:ext cx="70416" cy="2844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5F4852F-6FE7-4742-81D2-0F1B118EC72E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H="1" flipV="1">
              <a:off x="5332096" y="4126934"/>
              <a:ext cx="373760" cy="19360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B61D5E67-F3C1-1B41-922D-6A585AEC9269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 flipV="1">
              <a:off x="4794214" y="4057778"/>
              <a:ext cx="344714" cy="341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7CDA552-D55F-9440-8725-A8C7524BB55A}"/>
                </a:ext>
              </a:extLst>
            </p:cNvPr>
            <p:cNvCxnSpPr>
              <a:cxnSpLocks/>
              <a:endCxn id="94" idx="6"/>
            </p:cNvCxnSpPr>
            <p:nvPr/>
          </p:nvCxnSpPr>
          <p:spPr>
            <a:xfrm flipH="1">
              <a:off x="5248656" y="4399301"/>
              <a:ext cx="474258" cy="1681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C0255C4-7DCB-144B-A736-CEDAD2DBC9E8}"/>
                </a:ext>
              </a:extLst>
            </p:cNvPr>
            <p:cNvCxnSpPr>
              <a:cxnSpLocks/>
              <a:endCxn id="95" idx="5"/>
            </p:cNvCxnSpPr>
            <p:nvPr/>
          </p:nvCxnSpPr>
          <p:spPr>
            <a:xfrm flipH="1" flipV="1">
              <a:off x="4784301" y="4071069"/>
              <a:ext cx="930930" cy="27444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8F640DC-78C8-414A-8B4D-E23DA8BE2E89}"/>
                </a:ext>
              </a:extLst>
            </p:cNvPr>
            <p:cNvCxnSpPr>
              <a:cxnSpLocks/>
              <a:endCxn id="95" idx="5"/>
            </p:cNvCxnSpPr>
            <p:nvPr/>
          </p:nvCxnSpPr>
          <p:spPr>
            <a:xfrm flipH="1" flipV="1">
              <a:off x="4784301" y="4071069"/>
              <a:ext cx="300646" cy="4479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D724E62E-4A23-814D-AD90-91291BD5419B}"/>
                </a:ext>
              </a:extLst>
            </p:cNvPr>
            <p:cNvCxnSpPr>
              <a:cxnSpLocks/>
              <a:endCxn id="98" idx="3"/>
            </p:cNvCxnSpPr>
            <p:nvPr/>
          </p:nvCxnSpPr>
          <p:spPr>
            <a:xfrm flipV="1">
              <a:off x="5200208" y="3824181"/>
              <a:ext cx="476227" cy="67174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8EE40DA-8CED-7D43-904A-888E1FF0AE54}"/>
                </a:ext>
              </a:extLst>
            </p:cNvPr>
            <p:cNvCxnSpPr>
              <a:cxnSpLocks/>
              <a:stCxn id="98" idx="7"/>
            </p:cNvCxnSpPr>
            <p:nvPr/>
          </p:nvCxnSpPr>
          <p:spPr>
            <a:xfrm flipV="1">
              <a:off x="5799285" y="3212535"/>
              <a:ext cx="162902" cy="48879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2751DDA8-7950-C14D-9A59-F77CF75AC97F}"/>
                </a:ext>
              </a:extLst>
            </p:cNvPr>
            <p:cNvCxnSpPr>
              <a:cxnSpLocks/>
              <a:stCxn id="86" idx="6"/>
            </p:cNvCxnSpPr>
            <p:nvPr/>
          </p:nvCxnSpPr>
          <p:spPr>
            <a:xfrm>
              <a:off x="5157216" y="3104388"/>
              <a:ext cx="697394" cy="313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7DF22B34-8B18-DA40-952B-13CFE866938A}"/>
                </a:ext>
              </a:extLst>
            </p:cNvPr>
            <p:cNvCxnSpPr>
              <a:cxnSpLocks/>
              <a:stCxn id="88" idx="4"/>
            </p:cNvCxnSpPr>
            <p:nvPr/>
          </p:nvCxnSpPr>
          <p:spPr>
            <a:xfrm>
              <a:off x="5902452" y="2560320"/>
              <a:ext cx="36682" cy="45243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965EDDC-1F76-F04B-A03D-EFBA829FDC38}"/>
                </a:ext>
              </a:extLst>
            </p:cNvPr>
            <p:cNvCxnSpPr>
              <a:cxnSpLocks/>
              <a:endCxn id="87" idx="7"/>
            </p:cNvCxnSpPr>
            <p:nvPr/>
          </p:nvCxnSpPr>
          <p:spPr>
            <a:xfrm flipH="1">
              <a:off x="6009597" y="2644845"/>
              <a:ext cx="715048" cy="39811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EE37F41-3AF5-6442-B642-DC5D0CBC3AEF}"/>
                </a:ext>
              </a:extLst>
            </p:cNvPr>
            <p:cNvCxnSpPr>
              <a:cxnSpLocks/>
              <a:stCxn id="92" idx="0"/>
              <a:endCxn id="93" idx="3"/>
            </p:cNvCxnSpPr>
            <p:nvPr/>
          </p:nvCxnSpPr>
          <p:spPr>
            <a:xfrm flipV="1">
              <a:off x="7008876" y="2864061"/>
              <a:ext cx="66591" cy="28147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8D95258B-6AF1-1244-9AAB-6444ED8819F3}"/>
                </a:ext>
              </a:extLst>
            </p:cNvPr>
            <p:cNvCxnSpPr>
              <a:cxnSpLocks/>
              <a:endCxn id="89" idx="4"/>
            </p:cNvCxnSpPr>
            <p:nvPr/>
          </p:nvCxnSpPr>
          <p:spPr>
            <a:xfrm flipH="1" flipV="1">
              <a:off x="6789420" y="2688336"/>
              <a:ext cx="157984" cy="4725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2E6A9AE-2403-6B44-9DFD-EEF465F01143}"/>
                </a:ext>
              </a:extLst>
            </p:cNvPr>
            <p:cNvCxnSpPr>
              <a:cxnSpLocks/>
              <a:endCxn id="91" idx="3"/>
            </p:cNvCxnSpPr>
            <p:nvPr/>
          </p:nvCxnSpPr>
          <p:spPr>
            <a:xfrm flipV="1">
              <a:off x="7001192" y="2342853"/>
              <a:ext cx="101707" cy="82573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56FBDB98-25C3-E940-97AA-C0F6FC149A50}"/>
                </a:ext>
              </a:extLst>
            </p:cNvPr>
            <p:cNvCxnSpPr>
              <a:cxnSpLocks/>
              <a:endCxn id="90" idx="5"/>
            </p:cNvCxnSpPr>
            <p:nvPr/>
          </p:nvCxnSpPr>
          <p:spPr>
            <a:xfrm flipH="1" flipV="1">
              <a:off x="6695397" y="2251413"/>
              <a:ext cx="252008" cy="9248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78F3FDF4-2555-624D-AA59-424A13EB6087}"/>
                </a:ext>
              </a:extLst>
            </p:cNvPr>
            <p:cNvCxnSpPr>
              <a:cxnSpLocks/>
              <a:stCxn id="85" idx="5"/>
            </p:cNvCxnSpPr>
            <p:nvPr/>
          </p:nvCxnSpPr>
          <p:spPr>
            <a:xfrm>
              <a:off x="5131773" y="2105109"/>
              <a:ext cx="699785" cy="35439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C4D263C-29A2-4E4C-A84C-2BBFFCEBFAB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 flipV="1">
              <a:off x="5977016" y="2189988"/>
              <a:ext cx="570088" cy="26090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90638E5-8B02-CD4B-AA03-6CBD41CBE558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>
              <a:off x="6000068" y="2504680"/>
              <a:ext cx="702484" cy="967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723F3CF-7F60-9945-BE8F-465717C40631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 flipV="1">
              <a:off x="6718449" y="2205309"/>
              <a:ext cx="384450" cy="146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198CD73-473E-8546-9965-D0F9B64A2F36}"/>
                </a:ext>
              </a:extLst>
            </p:cNvPr>
            <p:cNvCxnSpPr>
              <a:cxnSpLocks/>
              <a:stCxn id="93" idx="1"/>
            </p:cNvCxnSpPr>
            <p:nvPr/>
          </p:nvCxnSpPr>
          <p:spPr>
            <a:xfrm flipH="1" flipV="1">
              <a:off x="6726135" y="2236045"/>
              <a:ext cx="349332" cy="5051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A220840A-52D9-C24A-AC7B-655D433BC0E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 flipV="1">
              <a:off x="6641611" y="2259097"/>
              <a:ext cx="86384" cy="28094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FC775A3B-826A-7648-8304-5122DD6A3A34}"/>
                </a:ext>
              </a:extLst>
            </p:cNvPr>
            <p:cNvCxnSpPr>
              <a:cxnSpLocks/>
              <a:stCxn id="91" idx="2"/>
            </p:cNvCxnSpPr>
            <p:nvPr/>
          </p:nvCxnSpPr>
          <p:spPr>
            <a:xfrm flipH="1">
              <a:off x="6856764" y="2281428"/>
              <a:ext cx="220692" cy="2542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BF015CDF-F826-D241-BA04-D7AC4DF296A6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 flipH="1" flipV="1">
              <a:off x="6856764" y="2635616"/>
              <a:ext cx="193260" cy="1670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5CB570FD-591F-AF4B-9B62-B8E7D74204D6}"/>
                </a:ext>
              </a:extLst>
            </p:cNvPr>
            <p:cNvCxnSpPr>
              <a:cxnSpLocks/>
              <a:stCxn id="93" idx="0"/>
            </p:cNvCxnSpPr>
            <p:nvPr/>
          </p:nvCxnSpPr>
          <p:spPr>
            <a:xfrm flipV="1">
              <a:off x="7136892" y="2381274"/>
              <a:ext cx="35163" cy="3344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AE858B2-3C1F-454F-B05C-42B0B1463ED8}"/>
                </a:ext>
              </a:extLst>
            </p:cNvPr>
            <p:cNvSpPr/>
            <p:nvPr/>
          </p:nvSpPr>
          <p:spPr>
            <a:xfrm>
              <a:off x="3271101" y="1291471"/>
              <a:ext cx="2070422" cy="1683571"/>
            </a:xfrm>
            <a:prstGeom prst="ellipse">
              <a:avLst/>
            </a:prstGeom>
            <a:solidFill>
              <a:srgbClr val="7030A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08EE14B-676F-E34C-AAC5-1B69B38E5E8F}"/>
                </a:ext>
              </a:extLst>
            </p:cNvPr>
            <p:cNvSpPr/>
            <p:nvPr/>
          </p:nvSpPr>
          <p:spPr>
            <a:xfrm rot="20918515">
              <a:off x="4524866" y="2832017"/>
              <a:ext cx="1437321" cy="2107627"/>
            </a:xfrm>
            <a:prstGeom prst="ellipse">
              <a:avLst/>
            </a:prstGeom>
            <a:solidFill>
              <a:schemeClr val="accent5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ED2FE6A-F5A7-DF4D-AA62-120C7CEEF1C9}"/>
                </a:ext>
              </a:extLst>
            </p:cNvPr>
            <p:cNvSpPr/>
            <p:nvPr/>
          </p:nvSpPr>
          <p:spPr>
            <a:xfrm>
              <a:off x="5568697" y="1879195"/>
              <a:ext cx="2070422" cy="1698763"/>
            </a:xfrm>
            <a:prstGeom prst="ellipse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E0D8C83F-3ACA-0046-8D91-61F0508CB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801"/>
            <a:stretch/>
          </p:blipFill>
          <p:spPr>
            <a:xfrm>
              <a:off x="2006841" y="2605474"/>
              <a:ext cx="538396" cy="952500"/>
            </a:xfrm>
            <a:prstGeom prst="rect">
              <a:avLst/>
            </a:prstGeom>
          </p:spPr>
        </p:pic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B20D7904-F4D7-084B-ACF6-89B30953C44C}"/>
              </a:ext>
            </a:extLst>
          </p:cNvPr>
          <p:cNvSpPr/>
          <p:nvPr/>
        </p:nvSpPr>
        <p:spPr>
          <a:xfrm>
            <a:off x="7955469" y="5751929"/>
            <a:ext cx="3396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Amazon Ember"/>
              </a:rPr>
              <a:t>The Atlas for the Aspiring Network Scientist, </a:t>
            </a:r>
          </a:p>
          <a:p>
            <a:r>
              <a:rPr lang="en-GB" b="1" dirty="0">
                <a:solidFill>
                  <a:srgbClr val="C00000"/>
                </a:solidFill>
                <a:latin typeface="Amazon Ember"/>
              </a:rPr>
              <a:t>Michele </a:t>
            </a:r>
            <a:r>
              <a:rPr lang="en-GB" b="1" dirty="0" err="1">
                <a:solidFill>
                  <a:srgbClr val="C00000"/>
                </a:solidFill>
                <a:latin typeface="Amazon Ember"/>
              </a:rPr>
              <a:t>Coscia</a:t>
            </a:r>
            <a:r>
              <a:rPr lang="en-GB" b="1" dirty="0">
                <a:solidFill>
                  <a:srgbClr val="C00000"/>
                </a:solidFill>
                <a:latin typeface="Amazon Ember"/>
              </a:rPr>
              <a:t>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D3590-164F-E946-9424-8552ABA16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336" y="1915271"/>
            <a:ext cx="3168928" cy="378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9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Graph-based clustering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263429" cy="2555239"/>
          </a:xfrm>
        </p:spPr>
        <p:txBody>
          <a:bodyPr/>
          <a:lstStyle/>
          <a:p>
            <a:pPr marL="139700" indent="0"/>
            <a:r>
              <a:rPr lang="en-GB" b="1" dirty="0"/>
              <a:t>CAREFUL! </a:t>
            </a:r>
          </a:p>
          <a:p>
            <a:pPr marL="139700" indent="0"/>
            <a:r>
              <a:rPr lang="en-GB" dirty="0"/>
              <a:t>A graph can be </a:t>
            </a:r>
            <a:r>
              <a:rPr lang="en-GB" b="1" u="sng" dirty="0"/>
              <a:t>visualized</a:t>
            </a:r>
            <a:r>
              <a:rPr lang="en-GB" b="1" dirty="0"/>
              <a:t> </a:t>
            </a:r>
            <a:r>
              <a:rPr lang="en-GB" dirty="0"/>
              <a:t>(i.e. embedded) in 2D, but the graph-based clustering step (i.e. </a:t>
            </a:r>
            <a:r>
              <a:rPr lang="en-GB" b="1" u="sng" dirty="0"/>
              <a:t>community finding</a:t>
            </a:r>
            <a:r>
              <a:rPr lang="en-GB" dirty="0"/>
              <a:t>) is not done on its 2D embedding!!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17E627-8A3A-C648-959B-BC525936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323" y="1108949"/>
            <a:ext cx="4577127" cy="5583382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D6E56AA-8B83-E345-84E3-95121DB55A78}"/>
              </a:ext>
            </a:extLst>
          </p:cNvPr>
          <p:cNvSpPr txBox="1">
            <a:spLocks/>
          </p:cNvSpPr>
          <p:nvPr/>
        </p:nvSpPr>
        <p:spPr>
          <a:xfrm>
            <a:off x="153324" y="4113094"/>
            <a:ext cx="6136640" cy="205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/>
            <a:r>
              <a:rPr lang="en-GB" b="1" dirty="0">
                <a:latin typeface="Comfortaa" pitchFamily="2" charset="0"/>
              </a:rPr>
              <a:t>“Do not let the tail (of visualization) wag the dog (of quantitative analysis)”</a:t>
            </a:r>
          </a:p>
          <a:p>
            <a:pPr marL="139700" indent="0"/>
            <a:r>
              <a:rPr lang="en-US" b="1" dirty="0">
                <a:latin typeface="Comfortaa" pitchFamily="2" charset="0"/>
              </a:rPr>
              <a:t>-- A. </a:t>
            </a:r>
            <a:r>
              <a:rPr lang="en-US" b="1" dirty="0" err="1">
                <a:latin typeface="Comfortaa" pitchFamily="2" charset="0"/>
              </a:rPr>
              <a:t>Lun</a:t>
            </a:r>
            <a:endParaRPr lang="en-GB" b="1" dirty="0">
              <a:latin typeface="Comforta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7369075" y="1946594"/>
            <a:ext cx="4195814" cy="46098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24E8FE-97B2-A948-827C-FAD6AA954327}"/>
              </a:ext>
            </a:extLst>
          </p:cNvPr>
          <p:cNvSpPr/>
          <p:nvPr/>
        </p:nvSpPr>
        <p:spPr>
          <a:xfrm>
            <a:off x="1223904" y="2033680"/>
            <a:ext cx="2634342" cy="26626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57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Visualizing expression of a gene of interest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263429" cy="5517515"/>
          </a:xfrm>
        </p:spPr>
        <p:txBody>
          <a:bodyPr/>
          <a:lstStyle/>
          <a:p>
            <a:pPr marL="139700" indent="0"/>
            <a:r>
              <a:rPr lang="en-GB" b="1" dirty="0"/>
              <a:t>On the dataset embedding: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B36E9-6759-3B42-A776-A1046208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01" y="1570740"/>
            <a:ext cx="4945088" cy="48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6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Visualizing expression of a gene of interest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263429" cy="5517515"/>
          </a:xfrm>
        </p:spPr>
        <p:txBody>
          <a:bodyPr/>
          <a:lstStyle/>
          <a:p>
            <a:pPr marL="139700" indent="0"/>
            <a:r>
              <a:rPr lang="en-GB" b="1" dirty="0"/>
              <a:t>On the dataset embedding: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C876BF5-AC05-C941-A333-E68D7F1AEBF3}"/>
              </a:ext>
            </a:extLst>
          </p:cNvPr>
          <p:cNvSpPr txBox="1">
            <a:spLocks/>
          </p:cNvSpPr>
          <p:nvPr/>
        </p:nvSpPr>
        <p:spPr>
          <a:xfrm>
            <a:off x="5659944" y="873761"/>
            <a:ext cx="5263429" cy="5517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/>
            <a:r>
              <a:rPr lang="en-GB" b="1" dirty="0"/>
              <a:t>By clusters: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300A5E-7F83-3F47-815D-C8184502E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01" y="1570740"/>
            <a:ext cx="4945088" cy="48135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15020E-69A3-4D4D-B81E-6D58CD056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70739"/>
            <a:ext cx="4896850" cy="48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83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Visualizing expression of a </a:t>
            </a:r>
            <a:r>
              <a:rPr lang="en-GB" u="sng" dirty="0">
                <a:solidFill>
                  <a:srgbClr val="C00000"/>
                </a:solidFill>
              </a:rPr>
              <a:t>module</a:t>
            </a:r>
            <a:r>
              <a:rPr lang="en-GB" dirty="0">
                <a:solidFill>
                  <a:srgbClr val="C00000"/>
                </a:solidFill>
              </a:rPr>
              <a:t> of interest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C78A4-9A39-F749-8EAD-CCD07A741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263429" cy="5517515"/>
          </a:xfrm>
        </p:spPr>
        <p:txBody>
          <a:bodyPr/>
          <a:lstStyle/>
          <a:p>
            <a:pPr marL="139700" indent="0"/>
            <a:r>
              <a:rPr lang="en-GB" b="1" dirty="0"/>
              <a:t>On the dataset embedding: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C876BF5-AC05-C941-A333-E68D7F1AEBF3}"/>
              </a:ext>
            </a:extLst>
          </p:cNvPr>
          <p:cNvSpPr txBox="1">
            <a:spLocks/>
          </p:cNvSpPr>
          <p:nvPr/>
        </p:nvSpPr>
        <p:spPr>
          <a:xfrm>
            <a:off x="5659944" y="873761"/>
            <a:ext cx="5263429" cy="5517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/>
            <a:r>
              <a:rPr lang="en-GB" b="1" dirty="0"/>
              <a:t>By clusters: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6BA65-FF7A-6945-8FBC-E6F17776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31" y="1789077"/>
            <a:ext cx="4990133" cy="4546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38748-9DF1-2249-AC7E-B5E6D8AD4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860" y="1772183"/>
            <a:ext cx="4456100" cy="45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9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1349829"/>
            <a:ext cx="11927840" cy="5041447"/>
          </a:xfrm>
        </p:spPr>
        <p:txBody>
          <a:bodyPr/>
          <a:lstStyle/>
          <a:p>
            <a:r>
              <a:rPr lang="en-GB" dirty="0">
                <a:latin typeface="ArialMT"/>
              </a:rPr>
              <a:t>For something to be informative, it needs to exhibit variation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826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8352121" y="3306998"/>
            <a:ext cx="3163340" cy="32618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24E8FE-97B2-A948-827C-FAD6AA954327}"/>
              </a:ext>
            </a:extLst>
          </p:cNvPr>
          <p:cNvSpPr/>
          <p:nvPr/>
        </p:nvSpPr>
        <p:spPr>
          <a:xfrm>
            <a:off x="1223904" y="2033680"/>
            <a:ext cx="2634342" cy="26626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26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Differential Expression Testing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8BC98-2E27-3E48-AE5C-D9627D62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lvl="0" indent="0">
              <a:buSzPts val="1400"/>
            </a:pPr>
            <a:r>
              <a:rPr lang="en-GB" dirty="0"/>
              <a:t>In </a:t>
            </a:r>
            <a:r>
              <a:rPr lang="en-GB" dirty="0" err="1"/>
              <a:t>scRNA</a:t>
            </a:r>
            <a:r>
              <a:rPr lang="en-GB" dirty="0"/>
              <a:t>-seq we often do not have a defined set of experimental conditions. </a:t>
            </a:r>
          </a:p>
          <a:p>
            <a:pPr marL="139700" lvl="0" indent="0">
              <a:buSzPts val="1400"/>
              <a:tabLst>
                <a:tab pos="6088063" algn="l"/>
              </a:tabLst>
            </a:pPr>
            <a:r>
              <a:rPr lang="en-GB" dirty="0"/>
              <a:t>Instead, we can perform </a:t>
            </a:r>
            <a:r>
              <a:rPr lang="en-GB" b="1" u="sng" dirty="0"/>
              <a:t>pairwise comparisons</a:t>
            </a:r>
            <a:r>
              <a:rPr lang="en-GB" b="1" dirty="0"/>
              <a:t> </a:t>
            </a:r>
            <a:r>
              <a:rPr lang="en-GB" dirty="0"/>
              <a:t>of gene expression, </a:t>
            </a:r>
            <a:r>
              <a:rPr lang="en-GB" b="1" u="sng" dirty="0"/>
              <a:t>between pairs of cell clusters</a:t>
            </a:r>
            <a:r>
              <a:rPr lang="en-GB" dirty="0"/>
              <a:t>, using some of the following tests: </a:t>
            </a:r>
          </a:p>
          <a:p>
            <a:pPr marL="139700" lvl="0" indent="0">
              <a:lnSpc>
                <a:spcPct val="115000"/>
              </a:lnSpc>
              <a:spcAft>
                <a:spcPts val="0"/>
              </a:spcAft>
              <a:buSzPts val="1400"/>
            </a:pPr>
            <a:endParaRPr lang="en-GB" dirty="0"/>
          </a:p>
          <a:p>
            <a:pPr marL="482600" lvl="0" indent="-342900">
              <a:lnSpc>
                <a:spcPct val="115000"/>
              </a:lnSpc>
              <a:spcAft>
                <a:spcPts val="0"/>
              </a:spcAft>
              <a:buSzPts val="1400"/>
              <a:buFontTx/>
              <a:buChar char="-"/>
            </a:pPr>
            <a:r>
              <a:rPr lang="en-GB" dirty="0"/>
              <a:t>"</a:t>
            </a:r>
            <a:r>
              <a:rPr lang="en-GB" dirty="0" err="1"/>
              <a:t>wilcox</a:t>
            </a:r>
            <a:r>
              <a:rPr lang="en-GB" dirty="0"/>
              <a:t>" : Wilcoxon rank sum test (default)</a:t>
            </a:r>
          </a:p>
          <a:p>
            <a:pPr marL="482600" lvl="0" indent="-342900">
              <a:lnSpc>
                <a:spcPct val="115000"/>
              </a:lnSpc>
              <a:spcAft>
                <a:spcPts val="0"/>
              </a:spcAft>
              <a:buSzPts val="1400"/>
              <a:buFontTx/>
              <a:buChar char="-"/>
            </a:pPr>
            <a:r>
              <a:rPr lang="en-GB" dirty="0"/>
              <a:t>t" : Student’s t-test </a:t>
            </a:r>
          </a:p>
          <a:p>
            <a:pPr marL="482600" lvl="0" indent="-342900">
              <a:lnSpc>
                <a:spcPct val="115000"/>
              </a:lnSpc>
              <a:spcAft>
                <a:spcPts val="0"/>
              </a:spcAft>
              <a:buSzPts val="1400"/>
              <a:buFontTx/>
              <a:buChar char="-"/>
            </a:pPr>
            <a:r>
              <a:rPr lang="en-GB" dirty="0"/>
              <a:t>"</a:t>
            </a:r>
            <a:r>
              <a:rPr lang="en-GB" dirty="0" err="1"/>
              <a:t>poisson</a:t>
            </a:r>
            <a:r>
              <a:rPr lang="en-GB" dirty="0"/>
              <a:t>" : Likelihood ratio test assuming an underlying </a:t>
            </a:r>
            <a:r>
              <a:rPr lang="en-GB" dirty="0" err="1"/>
              <a:t>poisson</a:t>
            </a:r>
            <a:r>
              <a:rPr lang="en-GB" dirty="0"/>
              <a:t> distribution. Use only for UMI-based datasets</a:t>
            </a:r>
          </a:p>
          <a:p>
            <a:pPr marL="482600" lvl="0" indent="-342900">
              <a:lnSpc>
                <a:spcPct val="115000"/>
              </a:lnSpc>
              <a:spcAft>
                <a:spcPts val="0"/>
              </a:spcAft>
              <a:buSzPts val="1400"/>
              <a:buFontTx/>
              <a:buChar char="-"/>
            </a:pPr>
            <a:r>
              <a:rPr lang="en-GB" dirty="0"/>
              <a:t>"</a:t>
            </a:r>
            <a:r>
              <a:rPr lang="en-GB" dirty="0" err="1"/>
              <a:t>negbinom</a:t>
            </a:r>
            <a:r>
              <a:rPr lang="en-GB" dirty="0"/>
              <a:t>" : Likelihood ratio test assuming an underlying negative binomial distribution. Use only for UMI-based datasets</a:t>
            </a:r>
          </a:p>
          <a:p>
            <a:pPr marL="482600" lvl="0" indent="-342900">
              <a:lnSpc>
                <a:spcPct val="115000"/>
              </a:lnSpc>
              <a:spcAft>
                <a:spcPts val="0"/>
              </a:spcAft>
              <a:buSzPts val="1400"/>
              <a:buFontTx/>
              <a:buChar char="-"/>
            </a:pPr>
            <a:r>
              <a:rPr lang="en-GB" dirty="0"/>
              <a:t>Others…</a:t>
            </a:r>
          </a:p>
          <a:p>
            <a:pPr marL="482600" lvl="0" indent="-342900">
              <a:lnSpc>
                <a:spcPct val="115000"/>
              </a:lnSpc>
              <a:spcAft>
                <a:spcPts val="0"/>
              </a:spcAft>
              <a:buSzPts val="1400"/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445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Differential Expression Testing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8BC98-2E27-3E48-AE5C-D9627D62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lvl="0" indent="0">
              <a:buSzPts val="1400"/>
            </a:pPr>
            <a:r>
              <a:rPr lang="en-GB" dirty="0"/>
              <a:t>In </a:t>
            </a:r>
            <a:r>
              <a:rPr lang="en-GB" dirty="0" err="1"/>
              <a:t>scRNA</a:t>
            </a:r>
            <a:r>
              <a:rPr lang="en-GB" dirty="0"/>
              <a:t>-seq we often do not have a defined set of experimental conditions. </a:t>
            </a:r>
          </a:p>
          <a:p>
            <a:pPr marL="139700" lvl="0" indent="0">
              <a:buSzPts val="1400"/>
              <a:tabLst>
                <a:tab pos="6088063" algn="l"/>
              </a:tabLst>
            </a:pPr>
            <a:r>
              <a:rPr lang="en-GB" dirty="0"/>
              <a:t>Instead, we can perform </a:t>
            </a:r>
            <a:r>
              <a:rPr lang="en-GB" b="1" u="sng" dirty="0"/>
              <a:t>pairwise comparisons</a:t>
            </a:r>
            <a:r>
              <a:rPr lang="en-GB" b="1" dirty="0"/>
              <a:t> </a:t>
            </a:r>
            <a:r>
              <a:rPr lang="en-GB" dirty="0"/>
              <a:t>of gene expression, </a:t>
            </a:r>
            <a:r>
              <a:rPr lang="en-GB" b="1" u="sng" dirty="0"/>
              <a:t>between pairs of cell clusters</a:t>
            </a:r>
            <a:r>
              <a:rPr lang="en-GB" dirty="0"/>
              <a:t>, using some of the following tests: </a:t>
            </a:r>
          </a:p>
          <a:p>
            <a:pPr marL="139700" lvl="0" indent="0">
              <a:lnSpc>
                <a:spcPct val="115000"/>
              </a:lnSpc>
              <a:spcAft>
                <a:spcPts val="0"/>
              </a:spcAft>
              <a:buSzPts val="1400"/>
            </a:pPr>
            <a:endParaRPr lang="en-GB" dirty="0"/>
          </a:p>
          <a:p>
            <a:pPr marL="139700" lvl="0" indent="0">
              <a:buSzPts val="1400"/>
            </a:pPr>
            <a:r>
              <a:rPr lang="en-GB" b="1" dirty="0"/>
              <a:t>See scran::</a:t>
            </a:r>
            <a:r>
              <a:rPr lang="en-GB" b="1" dirty="0" err="1"/>
              <a:t>findMarkers</a:t>
            </a:r>
            <a:r>
              <a:rPr lang="en-GB" b="1" dirty="0"/>
              <a:t>() for more info…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E625D-71B5-F64C-9B48-D7A60161B932}"/>
              </a:ext>
            </a:extLst>
          </p:cNvPr>
          <p:cNvSpPr/>
          <p:nvPr/>
        </p:nvSpPr>
        <p:spPr>
          <a:xfrm>
            <a:off x="3847077" y="4234339"/>
            <a:ext cx="5371064" cy="1477328"/>
          </a:xfrm>
          <a:prstGeom prst="rect">
            <a:avLst/>
          </a:prstGeom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139700">
              <a:buSzPts val="1400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markers &lt;- scran::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findMarkers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139700" indent="220663">
              <a:buSzPts val="1400"/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marL="139700" indent="220663">
              <a:buSzPts val="1400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groups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sce$cluster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marL="139700" indent="220663">
              <a:buSzPts val="1400"/>
            </a:pPr>
            <a:r>
              <a:rPr lang="en-GB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test.type</a:t>
            </a:r>
            <a:r>
              <a:rPr lang="en-GB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”t”</a:t>
            </a:r>
          </a:p>
          <a:p>
            <a:pPr marL="139700" indent="-3175">
              <a:buSzPts val="1400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209232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Differential Expression Testing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8BC98-2E27-3E48-AE5C-D9627D62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lvl="0" indent="0">
              <a:buSzPts val="1400"/>
            </a:pPr>
            <a:r>
              <a:rPr lang="en-GB" dirty="0"/>
              <a:t>Think about your experimental design!!!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39812-F400-E548-BA2A-3C419C221B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10" y="2585206"/>
            <a:ext cx="721578" cy="901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36DC47-CB88-8C45-98FC-E10FA004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2103266"/>
            <a:ext cx="721578" cy="901973"/>
          </a:xfrm>
          <a:prstGeom prst="rect">
            <a:avLst/>
          </a:prstGeom>
        </p:spPr>
      </p:pic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19F52AD8-E7DF-8C44-9B67-5306EE3F2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828382"/>
              </p:ext>
            </p:extLst>
          </p:nvPr>
        </p:nvGraphicFramePr>
        <p:xfrm>
          <a:off x="5683166" y="2733232"/>
          <a:ext cx="2968555" cy="1409879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593711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</a:tblGrid>
              <a:tr h="16637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06462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086324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231400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50238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92836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344425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98CAE7E-AFD3-844A-8DC2-36A860990880}"/>
              </a:ext>
            </a:extLst>
          </p:cNvPr>
          <p:cNvSpPr txBox="1"/>
          <p:nvPr/>
        </p:nvSpPr>
        <p:spPr>
          <a:xfrm rot="16200000">
            <a:off x="4920150" y="327195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C03D1-F4FC-F346-80D3-3C3867D65197}"/>
              </a:ext>
            </a:extLst>
          </p:cNvPr>
          <p:cNvSpPr txBox="1"/>
          <p:nvPr/>
        </p:nvSpPr>
        <p:spPr>
          <a:xfrm rot="18900000">
            <a:off x="5794451" y="221601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genes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F1E972-D6A9-C349-B54D-E1B5676D7A71}"/>
              </a:ext>
            </a:extLst>
          </p:cNvPr>
          <p:cNvSpPr txBox="1"/>
          <p:nvPr/>
        </p:nvSpPr>
        <p:spPr>
          <a:xfrm rot="18900000">
            <a:off x="6436656" y="221601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reads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B65CF-48B4-C14C-8D2D-B5F874C853D8}"/>
              </a:ext>
            </a:extLst>
          </p:cNvPr>
          <p:cNvSpPr txBox="1"/>
          <p:nvPr/>
        </p:nvSpPr>
        <p:spPr>
          <a:xfrm rot="18900000">
            <a:off x="6982611" y="2216012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A3D020-A42E-AB4C-9611-2A5AFF5021F1}"/>
              </a:ext>
            </a:extLst>
          </p:cNvPr>
          <p:cNvSpPr txBox="1"/>
          <p:nvPr/>
        </p:nvSpPr>
        <p:spPr>
          <a:xfrm rot="18900000">
            <a:off x="7455168" y="1981014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BFB1F9-BCE7-D540-8B43-DDBC639FB628}"/>
              </a:ext>
            </a:extLst>
          </p:cNvPr>
          <p:cNvSpPr txBox="1"/>
          <p:nvPr/>
        </p:nvSpPr>
        <p:spPr>
          <a:xfrm rot="18900000">
            <a:off x="8206385" y="2261203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B9ABCF-FE90-FC4E-A931-98B8081F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10" y="3597683"/>
            <a:ext cx="721578" cy="901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8D0C5-967F-8A46-86A8-F76E929A2B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3091111"/>
            <a:ext cx="721578" cy="901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9E573A-CBB9-5545-A5D1-8ACD5E6ED9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4125827"/>
            <a:ext cx="721578" cy="901973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AB9F8DA3-31A9-C440-9401-4D6A64393F16}"/>
              </a:ext>
            </a:extLst>
          </p:cNvPr>
          <p:cNvSpPr/>
          <p:nvPr/>
        </p:nvSpPr>
        <p:spPr>
          <a:xfrm>
            <a:off x="3228100" y="3188789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044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Differential Expression Testing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8BC98-2E27-3E48-AE5C-D9627D62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lvl="0" indent="0">
              <a:buSzPts val="1400"/>
            </a:pPr>
            <a:r>
              <a:rPr lang="en-GB" dirty="0"/>
              <a:t>Think about your experimental design!!!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39812-F400-E548-BA2A-3C419C221B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10" y="2585206"/>
            <a:ext cx="721578" cy="901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36DC47-CB88-8C45-98FC-E10FA004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2103266"/>
            <a:ext cx="721578" cy="901973"/>
          </a:xfrm>
          <a:prstGeom prst="rect">
            <a:avLst/>
          </a:prstGeom>
        </p:spPr>
      </p:pic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19F52AD8-E7DF-8C44-9B67-5306EE3F2272}"/>
              </a:ext>
            </a:extLst>
          </p:cNvPr>
          <p:cNvGraphicFramePr>
            <a:graphicFrameLocks noGrp="1"/>
          </p:cNvGraphicFramePr>
          <p:nvPr/>
        </p:nvGraphicFramePr>
        <p:xfrm>
          <a:off x="5683166" y="2733232"/>
          <a:ext cx="2968555" cy="1409879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593711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</a:tblGrid>
              <a:tr h="16637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06462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086324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231400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50238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92836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344425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98CAE7E-AFD3-844A-8DC2-36A860990880}"/>
              </a:ext>
            </a:extLst>
          </p:cNvPr>
          <p:cNvSpPr txBox="1"/>
          <p:nvPr/>
        </p:nvSpPr>
        <p:spPr>
          <a:xfrm rot="16200000">
            <a:off x="4920150" y="327195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C03D1-F4FC-F346-80D3-3C3867D65197}"/>
              </a:ext>
            </a:extLst>
          </p:cNvPr>
          <p:cNvSpPr txBox="1"/>
          <p:nvPr/>
        </p:nvSpPr>
        <p:spPr>
          <a:xfrm rot="18900000">
            <a:off x="5794451" y="221601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genes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F1E972-D6A9-C349-B54D-E1B5676D7A71}"/>
              </a:ext>
            </a:extLst>
          </p:cNvPr>
          <p:cNvSpPr txBox="1"/>
          <p:nvPr/>
        </p:nvSpPr>
        <p:spPr>
          <a:xfrm rot="18900000">
            <a:off x="6436656" y="221601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reads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B65CF-48B4-C14C-8D2D-B5F874C853D8}"/>
              </a:ext>
            </a:extLst>
          </p:cNvPr>
          <p:cNvSpPr txBox="1"/>
          <p:nvPr/>
        </p:nvSpPr>
        <p:spPr>
          <a:xfrm rot="18900000">
            <a:off x="6982611" y="2216012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A3D020-A42E-AB4C-9611-2A5AFF5021F1}"/>
              </a:ext>
            </a:extLst>
          </p:cNvPr>
          <p:cNvSpPr txBox="1"/>
          <p:nvPr/>
        </p:nvSpPr>
        <p:spPr>
          <a:xfrm rot="18900000">
            <a:off x="7455168" y="1981014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BFB1F9-BCE7-D540-8B43-DDBC639FB628}"/>
              </a:ext>
            </a:extLst>
          </p:cNvPr>
          <p:cNvSpPr txBox="1"/>
          <p:nvPr/>
        </p:nvSpPr>
        <p:spPr>
          <a:xfrm rot="18900000">
            <a:off x="8206385" y="2261203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B9ABCF-FE90-FC4E-A931-98B8081F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10" y="3597683"/>
            <a:ext cx="721578" cy="901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8D0C5-967F-8A46-86A8-F76E929A2B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3091111"/>
            <a:ext cx="721578" cy="901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9E573A-CBB9-5545-A5D1-8ACD5E6ED9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4125827"/>
            <a:ext cx="721578" cy="901973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AB9F8DA3-31A9-C440-9401-4D6A64393F16}"/>
              </a:ext>
            </a:extLst>
          </p:cNvPr>
          <p:cNvSpPr/>
          <p:nvPr/>
        </p:nvSpPr>
        <p:spPr>
          <a:xfrm>
            <a:off x="3228100" y="3188789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EB320-031C-4342-A4E6-DBD8F738CBAE}"/>
              </a:ext>
            </a:extLst>
          </p:cNvPr>
          <p:cNvSpPr/>
          <p:nvPr/>
        </p:nvSpPr>
        <p:spPr>
          <a:xfrm>
            <a:off x="5485369" y="4229244"/>
            <a:ext cx="3797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SzPts val="1400"/>
            </a:pPr>
            <a:r>
              <a:rPr lang="en-GB" b="1" dirty="0"/>
              <a:t>Not all the cells are the same: there are confounding variables.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AD010F-E0AD-2043-9C3E-3A091ECCFC58}"/>
              </a:ext>
            </a:extLst>
          </p:cNvPr>
          <p:cNvSpPr/>
          <p:nvPr/>
        </p:nvSpPr>
        <p:spPr>
          <a:xfrm>
            <a:off x="6842376" y="2698996"/>
            <a:ext cx="1853253" cy="14641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370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Differential Expression Testing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8BC98-2E27-3E48-AE5C-D9627D62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lvl="0" indent="0">
              <a:buSzPts val="1400"/>
            </a:pPr>
            <a:r>
              <a:rPr lang="en-GB" dirty="0"/>
              <a:t>Think about your experimental design!!!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39812-F400-E548-BA2A-3C419C221B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10" y="2585206"/>
            <a:ext cx="721578" cy="901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36DC47-CB88-8C45-98FC-E10FA004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2103266"/>
            <a:ext cx="721578" cy="901973"/>
          </a:xfrm>
          <a:prstGeom prst="rect">
            <a:avLst/>
          </a:prstGeom>
        </p:spPr>
      </p:pic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19F52AD8-E7DF-8C44-9B67-5306EE3F2272}"/>
              </a:ext>
            </a:extLst>
          </p:cNvPr>
          <p:cNvGraphicFramePr>
            <a:graphicFrameLocks noGrp="1"/>
          </p:cNvGraphicFramePr>
          <p:nvPr/>
        </p:nvGraphicFramePr>
        <p:xfrm>
          <a:off x="5683166" y="2733232"/>
          <a:ext cx="2968555" cy="1409879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593711">
                  <a:extLst>
                    <a:ext uri="{9D8B030D-6E8A-4147-A177-3AD203B41FA5}">
                      <a16:colId xmlns:a16="http://schemas.microsoft.com/office/drawing/2014/main" val="3797648095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3276305902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697249633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3425901069"/>
                    </a:ext>
                  </a:extLst>
                </a:gridCol>
                <a:gridCol w="593711">
                  <a:extLst>
                    <a:ext uri="{9D8B030D-6E8A-4147-A177-3AD203B41FA5}">
                      <a16:colId xmlns:a16="http://schemas.microsoft.com/office/drawing/2014/main" val="1347370325"/>
                    </a:ext>
                  </a:extLst>
                </a:gridCol>
              </a:tblGrid>
              <a:tr h="16637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04179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585396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06462"/>
                  </a:ext>
                </a:extLst>
              </a:tr>
              <a:tr h="14803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086324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231400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50238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92836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7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344425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205021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786237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97859"/>
                  </a:ext>
                </a:extLst>
              </a:tr>
              <a:tr h="9992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9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55047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98CAE7E-AFD3-844A-8DC2-36A860990880}"/>
              </a:ext>
            </a:extLst>
          </p:cNvPr>
          <p:cNvSpPr txBox="1"/>
          <p:nvPr/>
        </p:nvSpPr>
        <p:spPr>
          <a:xfrm rot="16200000">
            <a:off x="4920150" y="327195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1,000s cells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C03D1-F4FC-F346-80D3-3C3867D65197}"/>
              </a:ext>
            </a:extLst>
          </p:cNvPr>
          <p:cNvSpPr txBox="1"/>
          <p:nvPr/>
        </p:nvSpPr>
        <p:spPr>
          <a:xfrm rot="18900000">
            <a:off x="5794451" y="221601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genes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F1E972-D6A9-C349-B54D-E1B5676D7A71}"/>
              </a:ext>
            </a:extLst>
          </p:cNvPr>
          <p:cNvSpPr txBox="1"/>
          <p:nvPr/>
        </p:nvSpPr>
        <p:spPr>
          <a:xfrm rot="18900000">
            <a:off x="6436656" y="221601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reads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B65CF-48B4-C14C-8D2D-B5F874C853D8}"/>
              </a:ext>
            </a:extLst>
          </p:cNvPr>
          <p:cNvSpPr txBox="1"/>
          <p:nvPr/>
        </p:nvSpPr>
        <p:spPr>
          <a:xfrm rot="18900000">
            <a:off x="6982611" y="2216012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A3D020-A42E-AB4C-9611-2A5AFF5021F1}"/>
              </a:ext>
            </a:extLst>
          </p:cNvPr>
          <p:cNvSpPr txBox="1"/>
          <p:nvPr/>
        </p:nvSpPr>
        <p:spPr>
          <a:xfrm rot="18900000">
            <a:off x="7455168" y="1981014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BFB1F9-BCE7-D540-8B43-DDBC639FB628}"/>
              </a:ext>
            </a:extLst>
          </p:cNvPr>
          <p:cNvSpPr txBox="1"/>
          <p:nvPr/>
        </p:nvSpPr>
        <p:spPr>
          <a:xfrm rot="18900000">
            <a:off x="8206385" y="2261203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B9ABCF-FE90-FC4E-A931-98B8081F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10" y="3597683"/>
            <a:ext cx="721578" cy="901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8D0C5-967F-8A46-86A8-F76E929A2B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3091111"/>
            <a:ext cx="721578" cy="901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9E573A-CBB9-5545-A5D1-8ACD5E6ED9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4072" y="4125827"/>
            <a:ext cx="721578" cy="901973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AB9F8DA3-31A9-C440-9401-4D6A64393F16}"/>
              </a:ext>
            </a:extLst>
          </p:cNvPr>
          <p:cNvSpPr/>
          <p:nvPr/>
        </p:nvSpPr>
        <p:spPr>
          <a:xfrm>
            <a:off x="3228100" y="3188789"/>
            <a:ext cx="321783" cy="498763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EB320-031C-4342-A4E6-DBD8F738CBAE}"/>
              </a:ext>
            </a:extLst>
          </p:cNvPr>
          <p:cNvSpPr/>
          <p:nvPr/>
        </p:nvSpPr>
        <p:spPr>
          <a:xfrm>
            <a:off x="5485369" y="4229244"/>
            <a:ext cx="3797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SzPts val="1400"/>
            </a:pPr>
            <a:r>
              <a:rPr lang="en-GB" b="1" dirty="0"/>
              <a:t>Not all the cells are the same: there are </a:t>
            </a:r>
            <a:r>
              <a:rPr lang="en-GB" b="1" u="sng" dirty="0"/>
              <a:t>confounding variables</a:t>
            </a:r>
            <a:r>
              <a:rPr lang="en-GB" b="1" dirty="0"/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AD010F-E0AD-2043-9C3E-3A091ECCFC58}"/>
              </a:ext>
            </a:extLst>
          </p:cNvPr>
          <p:cNvSpPr/>
          <p:nvPr/>
        </p:nvSpPr>
        <p:spPr>
          <a:xfrm>
            <a:off x="6842376" y="2698996"/>
            <a:ext cx="1853253" cy="14641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5E124-27C1-064F-BDE7-BF253B293222}"/>
              </a:ext>
            </a:extLst>
          </p:cNvPr>
          <p:cNvSpPr txBox="1"/>
          <p:nvPr/>
        </p:nvSpPr>
        <p:spPr>
          <a:xfrm rot="16200000">
            <a:off x="8423652" y="3221488"/>
            <a:ext cx="143349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BLOCKING MATRIX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600CC1-B7B0-3A4F-A26E-96B727DB6BDD}"/>
              </a:ext>
            </a:extLst>
          </p:cNvPr>
          <p:cNvSpPr/>
          <p:nvPr/>
        </p:nvSpPr>
        <p:spPr>
          <a:xfrm>
            <a:off x="5261470" y="4984695"/>
            <a:ext cx="5015063" cy="1754326"/>
          </a:xfrm>
          <a:prstGeom prst="rect">
            <a:avLst/>
          </a:prstGeom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139700">
              <a:buSzPts val="1400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markers &lt;- scran::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findMarkers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139700" indent="220663">
              <a:buSzPts val="1400"/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marL="139700" indent="220663">
              <a:buSzPts val="1400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groups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sce$cluster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marL="139700" indent="220663">
              <a:buSzPts val="1400"/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test.type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= ”t”, </a:t>
            </a:r>
          </a:p>
          <a:p>
            <a:pPr marL="139700" indent="220663">
              <a:buSzPts val="1400"/>
            </a:pPr>
            <a:r>
              <a:rPr lang="en-GB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block = &lt;BLOCKING MATRIX&gt;</a:t>
            </a:r>
          </a:p>
          <a:p>
            <a:pPr marL="139700" indent="-3175">
              <a:buSzPts val="1400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98102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Differential Expression Testing: many different assays…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67562A-AFF9-A146-8D6B-0B3C3D1F0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Soneson</a:t>
            </a:r>
            <a:r>
              <a:rPr lang="en-US" dirty="0"/>
              <a:t> and Robinson, 2018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8BC98-2E27-3E48-AE5C-D9627D62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9700" lvl="0" indent="0">
              <a:buSzPts val="1400"/>
            </a:pPr>
            <a:r>
              <a:rPr lang="en-GB" dirty="0"/>
              <a:t>Again, different tests are available and depending on your study case, might be more/less appropriate. </a:t>
            </a:r>
          </a:p>
          <a:p>
            <a:pPr marL="139700" lvl="0" indent="0">
              <a:buSzPts val="1400"/>
            </a:pPr>
            <a:r>
              <a:rPr lang="en-GB" b="1" dirty="0"/>
              <a:t>I would recommend going with t-test as default.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5CDC0-AC71-8243-B46E-01C600F7A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" y="2671764"/>
            <a:ext cx="6874741" cy="3157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B37EA-E519-124C-890D-3FD6890B6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550" y="1649923"/>
            <a:ext cx="374034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05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48F3E44-7432-804E-802D-C878321A64B8}"/>
              </a:ext>
            </a:extLst>
          </p:cNvPr>
          <p:cNvSpPr/>
          <p:nvPr/>
        </p:nvSpPr>
        <p:spPr>
          <a:xfrm>
            <a:off x="8261865" y="3294641"/>
            <a:ext cx="2785615" cy="29865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7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1349829"/>
            <a:ext cx="11927840" cy="5041447"/>
          </a:xfrm>
        </p:spPr>
        <p:txBody>
          <a:bodyPr/>
          <a:lstStyle/>
          <a:p>
            <a:r>
              <a:rPr lang="en-GB" dirty="0">
                <a:latin typeface="ArialMT"/>
              </a:rPr>
              <a:t>For something to be informative, it needs to exhibit variation </a:t>
            </a:r>
          </a:p>
          <a:p>
            <a:endParaRPr lang="en-GB" dirty="0">
              <a:latin typeface="ArialMT"/>
            </a:endParaRPr>
          </a:p>
          <a:p>
            <a:endParaRPr lang="en-GB" dirty="0">
              <a:latin typeface="ArialMT"/>
            </a:endParaRPr>
          </a:p>
          <a:p>
            <a:r>
              <a:rPr lang="en-GB" b="1" dirty="0">
                <a:solidFill>
                  <a:srgbClr val="C00000"/>
                </a:solidFill>
                <a:latin typeface="ArialMT"/>
              </a:rPr>
              <a:t>QUESTION: </a:t>
            </a:r>
            <a:r>
              <a:rPr lang="en-GB" b="1" dirty="0">
                <a:solidFill>
                  <a:srgbClr val="C00000"/>
                </a:solidFill>
              </a:rPr>
              <a:t>Can I group these emoticons by their facial hair style?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99B35-845D-394B-AACC-24D9073B6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2020441"/>
            <a:ext cx="78105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1349829"/>
            <a:ext cx="11927840" cy="5041447"/>
          </a:xfrm>
        </p:spPr>
        <p:txBody>
          <a:bodyPr/>
          <a:lstStyle/>
          <a:p>
            <a:r>
              <a:rPr lang="en-GB" dirty="0"/>
              <a:t>Not everything that exhibits variation is informative. It depends on the question! 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</a:rPr>
              <a:t>QUESTION: Which ones of these emoticons are smiling? 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FEBA7-F7E0-5746-956E-1EA85336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862" y="2149511"/>
            <a:ext cx="7848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1349829"/>
            <a:ext cx="11927840" cy="5041447"/>
          </a:xfrm>
        </p:spPr>
        <p:txBody>
          <a:bodyPr/>
          <a:lstStyle/>
          <a:p>
            <a:r>
              <a:rPr lang="en-GB" dirty="0"/>
              <a:t>Cells are in ~20,000 dimensional space (one dimension per gene)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Many genes are lowly detected or noisy measurements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Variable genes contain the biological signal we are interested in</a:t>
            </a:r>
          </a:p>
        </p:txBody>
      </p:sp>
    </p:spTree>
    <p:extLst>
      <p:ext uri="{BB962C8B-B14F-4D97-AF65-F5344CB8AC3E}">
        <p14:creationId xmlns:p14="http://schemas.microsoft.com/office/powerpoint/2010/main" val="109248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Making sense of variation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62A3755-4FF2-3543-9D78-9E633C8D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976045"/>
            <a:ext cx="11927840" cy="5415231"/>
          </a:xfrm>
        </p:spPr>
        <p:txBody>
          <a:bodyPr/>
          <a:lstStyle/>
          <a:p>
            <a:r>
              <a:rPr lang="en-GB" dirty="0"/>
              <a:t>The most used approach is to find genes that have </a:t>
            </a:r>
            <a:r>
              <a:rPr lang="en-GB" b="1" u="sng" dirty="0"/>
              <a:t>high residual variance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C46E0-4120-8141-90CC-6C87FB99D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09" y="2164021"/>
            <a:ext cx="8143982" cy="39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874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-20 -20 -40 6 37 0 143;170;220 175;171;171 79;129;189 220;230;242 Calibri Rectangle 8 1 1 0 0 0 0 0 0 1 1 1 90;200;30 10;255;0 0 0 0 175;171;171 220;230;242 220;230;242 0 1 1 0 15 50 85 0 0 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56AF91C-A915-EB43-A318-2526352C94CB}" vid="{00B548D9-0413-EF4C-B81F-15ECCD6673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5931</TotalTime>
  <Words>4481</Words>
  <Application>Microsoft Macintosh PowerPoint</Application>
  <PresentationFormat>Widescreen</PresentationFormat>
  <Paragraphs>550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Amazon Ember</vt:lpstr>
      <vt:lpstr>Arial</vt:lpstr>
      <vt:lpstr>ArialMT</vt:lpstr>
      <vt:lpstr>Avenir</vt:lpstr>
      <vt:lpstr>Avenir Book</vt:lpstr>
      <vt:lpstr>Calibri</vt:lpstr>
      <vt:lpstr>Calibri Light</vt:lpstr>
      <vt:lpstr>Comfortaa</vt:lpstr>
      <vt:lpstr>Courier New</vt:lpstr>
      <vt:lpstr>Wingdings</vt:lpstr>
      <vt:lpstr>Theme1</vt:lpstr>
      <vt:lpstr>Lecture 5  Identifying cell populations</vt:lpstr>
      <vt:lpstr>PowerPoint Presentation</vt:lpstr>
      <vt:lpstr>How Do We Define Cellular Identity?</vt:lpstr>
      <vt:lpstr>PowerPoint Presentation</vt:lpstr>
      <vt:lpstr>Making sense of variation</vt:lpstr>
      <vt:lpstr>Making sense of variation</vt:lpstr>
      <vt:lpstr>Making sense of variation</vt:lpstr>
      <vt:lpstr>Making sense of variation</vt:lpstr>
      <vt:lpstr>Making sense of variation</vt:lpstr>
      <vt:lpstr>Making sense of variation</vt:lpstr>
      <vt:lpstr>Making sense of variation</vt:lpstr>
      <vt:lpstr>Making sense of variation</vt:lpstr>
      <vt:lpstr>PowerPoint Presentation</vt:lpstr>
      <vt:lpstr>Dimensional reduction in scRNAseq studies</vt:lpstr>
      <vt:lpstr>Dimensional reduction in scRNAseq studies</vt:lpstr>
      <vt:lpstr>Principal Component Analysis </vt:lpstr>
      <vt:lpstr>Principal Component Analysis </vt:lpstr>
      <vt:lpstr>Principal Component Analysis: assessing lower dimensions</vt:lpstr>
      <vt:lpstr>Principal Component Analysis: assessing lower dimensions</vt:lpstr>
      <vt:lpstr>Going further: non-linear dimensional reductions</vt:lpstr>
      <vt:lpstr>Caution with tSNE visualization</vt:lpstr>
      <vt:lpstr>Caution with tSNE visualization</vt:lpstr>
      <vt:lpstr>Other non-linear dimensional reduction approaches</vt:lpstr>
      <vt:lpstr>Other non-linear dimensional reduction approaches</vt:lpstr>
      <vt:lpstr>PowerPoint Presentation</vt:lpstr>
      <vt:lpstr>Different methodologies for clustering</vt:lpstr>
      <vt:lpstr>”Traditional” clustering</vt:lpstr>
      <vt:lpstr>”Traditional” clustering</vt:lpstr>
      <vt:lpstr>”Traditional” clustering</vt:lpstr>
      <vt:lpstr>Why do we need graph-based clustering?</vt:lpstr>
      <vt:lpstr>Graph-based clustering</vt:lpstr>
      <vt:lpstr>Building a k-Nearest Neighbors graph (with k = 4)</vt:lpstr>
      <vt:lpstr>Building a k-Nearest Neighbors graph (with k = 4)</vt:lpstr>
      <vt:lpstr>Building a k-Nearest Neighbors graph (with k = 4)</vt:lpstr>
      <vt:lpstr>Building a k-Nearest Neighbors graph (with k = 4)</vt:lpstr>
      <vt:lpstr>Building a k-Nearest Neighbors graph (with k = 4)</vt:lpstr>
      <vt:lpstr>Building a k-Nearest Neighbors graph (with k = 4)</vt:lpstr>
      <vt:lpstr>Building a k-Nearest Neighbors graph (with k = 4)</vt:lpstr>
      <vt:lpstr>Extending KNN to SNN graphs (Shared Nearest Neighbors) (still with k = 4)</vt:lpstr>
      <vt:lpstr>Extending KNN to SNN graphs (Shared Nearest Neighbors) (still with k = 4)</vt:lpstr>
      <vt:lpstr>Extending KNN to SNN graphs (Shared Nearest Neighbors) (still with k = 4)</vt:lpstr>
      <vt:lpstr>Graph-based clustering</vt:lpstr>
      <vt:lpstr>Graph-based clustering</vt:lpstr>
      <vt:lpstr>Graph-based clustering</vt:lpstr>
      <vt:lpstr>Graph-based clustering</vt:lpstr>
      <vt:lpstr>PowerPoint Presentation</vt:lpstr>
      <vt:lpstr>Visualizing expression of a gene of interest</vt:lpstr>
      <vt:lpstr>Visualizing expression of a gene of interest</vt:lpstr>
      <vt:lpstr>Visualizing expression of a module of interest</vt:lpstr>
      <vt:lpstr>PowerPoint Presentation</vt:lpstr>
      <vt:lpstr>Differential Expression Testing</vt:lpstr>
      <vt:lpstr>Differential Expression Testing</vt:lpstr>
      <vt:lpstr>Differential Expression Testing</vt:lpstr>
      <vt:lpstr>Differential Expression Testing</vt:lpstr>
      <vt:lpstr>Differential Expression Testing</vt:lpstr>
      <vt:lpstr>Differential Expression Testing: many different assays…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Dissecting the molecular mechanisms regulating cytoplasmic and nuclear events occurring during MCC differentiation </dc:title>
  <dc:creator>Jacques Serizay</dc:creator>
  <cp:lastModifiedBy>Jacques Serizay</cp:lastModifiedBy>
  <cp:revision>321</cp:revision>
  <cp:lastPrinted>2021-06-06T12:34:34Z</cp:lastPrinted>
  <dcterms:created xsi:type="dcterms:W3CDTF">2021-02-26T11:16:43Z</dcterms:created>
  <dcterms:modified xsi:type="dcterms:W3CDTF">2021-09-30T07:16:18Z</dcterms:modified>
</cp:coreProperties>
</file>