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4" r:id="rId2"/>
  </p:sldMasterIdLst>
  <p:notesMasterIdLst>
    <p:notesMasterId r:id="rId18"/>
  </p:notesMasterIdLst>
  <p:handoutMasterIdLst>
    <p:handoutMasterId r:id="rId19"/>
  </p:handoutMasterIdLst>
  <p:sldIdLst>
    <p:sldId id="302" r:id="rId3"/>
    <p:sldId id="303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6" r:id="rId13"/>
    <p:sldId id="448" r:id="rId14"/>
    <p:sldId id="449" r:id="rId15"/>
    <p:sldId id="450" r:id="rId16"/>
    <p:sldId id="447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7E16"/>
    <a:srgbClr val="EE9E08"/>
    <a:srgbClr val="D000FE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/>
    <p:restoredTop sz="97179"/>
  </p:normalViewPr>
  <p:slideViewPr>
    <p:cSldViewPr snapToGrid="0" snapToObjects="1">
      <p:cViewPr varScale="1">
        <p:scale>
          <a:sx n="124" d="100"/>
          <a:sy n="124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529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8359C9-4707-574C-BCD3-54E8A40A8B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D0936-6C0E-204C-8263-1D9EC2F185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32C27-7A12-5D47-865F-0077DE711A5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4CB9E-29BD-9248-9EB0-A432B4BC95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C7556-9873-2C4B-8743-9EAF0D3572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37806-88C1-EF41-BEDB-EAF076C2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8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DCE38-12D8-824E-8313-E5640C50BE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1ECB-A124-AA4D-982B-4CBCFD40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4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 and thank you for attending my presentation. I am going to talk about the project I recently started working on in the Spassky and </a:t>
            </a:r>
            <a:r>
              <a:rPr lang="en-US" dirty="0" err="1"/>
              <a:t>Koszul</a:t>
            </a:r>
            <a:r>
              <a:rPr lang="en-US" dirty="0"/>
              <a:t> labs, both located in Paris. This project focuses on the unusual cooption of the mitotic machinery to drive, not cell division but cell differentiation.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8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16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71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78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56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98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71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0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64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3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10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04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4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20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8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AA4C-3692-DC40-ADE0-508B5814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omfortaa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45597-59BF-184F-B29C-07C34F956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EED0F-48AE-564E-A6C3-CF27D90E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336-2B77-594A-9C6A-CA3AA84E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3CD6-B859-CC4B-973D-63DFFDFC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2174-956C-CE42-AF06-2CC1F76F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40962-E512-134A-8B89-5D29AB8A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51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0C8F3A-B457-244F-A8D6-8903A1D3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pPr/>
              <a:t>‹#›</a:t>
            </a:fld>
            <a:endParaRPr lang="en-US" sz="9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7B3241-74CA-D249-BD38-4C57AA29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2DBE3-A140-254C-985C-6AF05AF9AD27}"/>
              </a:ext>
            </a:extLst>
          </p:cNvPr>
          <p:cNvCxnSpPr/>
          <p:nvPr userDrawn="1"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64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77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AA4C-3692-DC40-ADE0-508B5814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omforta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45597-59BF-184F-B29C-07C34F956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EED0F-48AE-564E-A6C3-CF27D90E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336-2B77-594A-9C6A-CA3AA84E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3CD6-B859-CC4B-973D-63DFFDFC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7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0632E8F-BC5A-F248-80ED-1F97EF00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solidFill>
                  <a:srgbClr val="C00000"/>
                </a:solidFill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2AAB57-3E91-CD44-B171-552A166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51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4DC02A-2616-F64A-B0FB-1850944D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582C66-A38A-0148-A693-B2EA2B841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094FB6-296B-914B-8E3E-265CC9085FCA}"/>
              </a:ext>
            </a:extLst>
          </p:cNvPr>
          <p:cNvCxnSpPr/>
          <p:nvPr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83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0632E8F-BC5A-F248-80ED-1F97EF00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solidFill>
                  <a:srgbClr val="C00000"/>
                </a:solidFill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2AAB57-3E91-CD44-B171-552A166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15522"/>
            <a:ext cx="12192000" cy="306090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 b="0" i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4DC02A-2616-F64A-B0FB-1850944D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582C66-A38A-0148-A693-B2EA2B841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094FB6-296B-914B-8E3E-265CC9085FCA}"/>
              </a:ext>
            </a:extLst>
          </p:cNvPr>
          <p:cNvCxnSpPr/>
          <p:nvPr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049B69-1112-914F-B658-5B59DBDAC7C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1760" y="873762"/>
            <a:ext cx="11927840" cy="11797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016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6CDD01-E503-F840-9A2A-3783A490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0251D2-43BA-C946-A8E2-C1666250C02C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47D1BD-9050-E74A-ACDB-B2A1C15F8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" y="0"/>
            <a:ext cx="12182475" cy="1817688"/>
          </a:xfrm>
        </p:spPr>
        <p:txBody>
          <a:bodyPr anchor="ctr"/>
          <a:lstStyle>
            <a:lvl1pPr algn="ctr">
              <a:buNone/>
              <a:defRPr sz="44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0543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517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2174-956C-CE42-AF06-2CC1F76F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40962-E512-134A-8B89-5D29AB8A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51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0C8F3A-B457-244F-A8D6-8903A1D3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pPr/>
              <a:t>‹#›</a:t>
            </a:fld>
            <a:endParaRPr lang="en-US" sz="9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7B3241-74CA-D249-BD38-4C57AA29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2DBE3-A140-254C-985C-6AF05AF9AD27}"/>
              </a:ext>
            </a:extLst>
          </p:cNvPr>
          <p:cNvCxnSpPr/>
          <p:nvPr userDrawn="1"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453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9439E-A8C1-0147-878A-E596CBCA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68514-C71E-D749-B402-55997747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29C53-DC6E-5B43-AE85-3EF6A4F76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34DA9-DD42-8445-BB79-DF30D799A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FCD4-3911-E943-8744-54979FE9B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8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9439E-A8C1-0147-878A-E596CBCA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68514-C71E-D749-B402-55997747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29C53-DC6E-5B43-AE85-3EF6A4F76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34DA9-DD42-8445-BB79-DF30D799A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FCD4-3911-E943-8744-54979FE9B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4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66F8-B83F-1B49-8597-D3245B360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7978" y="226031"/>
            <a:ext cx="8596044" cy="251716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4000" b="1" dirty="0"/>
              <a:t>Lecture 4 </a:t>
            </a:r>
            <a:br>
              <a:rPr lang="en-US" sz="2800" b="1" dirty="0"/>
            </a:br>
            <a:r>
              <a:rPr lang="en-US" sz="2800" b="1" dirty="0"/>
              <a:t>Normalization of </a:t>
            </a:r>
            <a:r>
              <a:rPr lang="en-US" sz="2800" b="1" dirty="0" err="1"/>
              <a:t>scRNAseq</a:t>
            </a:r>
            <a:r>
              <a:rPr lang="en-US" sz="2800" b="1" dirty="0"/>
              <a:t>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B9B4A-A53C-8D4D-8F0C-1EC9BC3CC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2462"/>
            <a:ext cx="9144000" cy="3026664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Comfortaa" pitchFamily="2" charset="0"/>
              </a:rPr>
              <a:t>Physalia</a:t>
            </a:r>
            <a:r>
              <a:rPr lang="en-GB" b="1" dirty="0">
                <a:latin typeface="Comfortaa" pitchFamily="2" charset="0"/>
              </a:rPr>
              <a:t> course 2021</a:t>
            </a:r>
            <a:br>
              <a:rPr lang="en-GB" b="1" dirty="0">
                <a:latin typeface="Comfortaa" pitchFamily="2" charset="0"/>
              </a:rPr>
            </a:br>
            <a:r>
              <a:rPr lang="en-GB" sz="2800" dirty="0">
                <a:latin typeface="Comfortaa" pitchFamily="2" charset="0"/>
              </a:rPr>
              <a:t>—</a:t>
            </a:r>
            <a:br>
              <a:rPr lang="en-GB" sz="4000" b="1" dirty="0">
                <a:latin typeface="Comfortaa" pitchFamily="2" charset="0"/>
              </a:rPr>
            </a:br>
            <a:r>
              <a:rPr lang="en-GB" b="1" dirty="0">
                <a:latin typeface="Comfortaa" pitchFamily="2" charset="0"/>
              </a:rPr>
              <a:t>Single-cell RNA-seq with R/Bioconductor</a:t>
            </a:r>
          </a:p>
          <a:p>
            <a:endParaRPr lang="en-GB" b="1" dirty="0">
              <a:latin typeface="Comfortaa" pitchFamily="2" charset="0"/>
            </a:endParaRPr>
          </a:p>
          <a:p>
            <a:endParaRPr lang="en-GB" b="1" dirty="0">
              <a:latin typeface="Comfortaa" pitchFamily="2" charset="0"/>
            </a:endParaRPr>
          </a:p>
          <a:p>
            <a:r>
              <a:rPr lang="en-GB" b="1" dirty="0">
                <a:latin typeface="Comfortaa" pitchFamily="2" charset="0"/>
              </a:rPr>
              <a:t>Instructors:</a:t>
            </a:r>
            <a:r>
              <a:rPr lang="en-GB" dirty="0">
                <a:latin typeface="Comfortaa" pitchFamily="2" charset="0"/>
              </a:rPr>
              <a:t> </a:t>
            </a:r>
            <a:r>
              <a:rPr lang="en-US" dirty="0">
                <a:latin typeface="Comfortaa" pitchFamily="2" charset="0"/>
              </a:rPr>
              <a:t>Jacques Serizay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77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10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Sources of variations in </a:t>
            </a:r>
            <a:r>
              <a:rPr lang="en-GB">
                <a:solidFill>
                  <a:srgbClr val="C00000"/>
                </a:solidFill>
              </a:rPr>
              <a:t>gene expression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Normalization aims at removing technical variation. </a:t>
            </a:r>
          </a:p>
          <a:p>
            <a:pPr marL="0" indent="0"/>
            <a:r>
              <a:rPr lang="en-GB" dirty="0"/>
              <a:t>In (single-cell) RNA-seq, the variance in gene expression depends on the level of expression of this gene: </a:t>
            </a:r>
          </a:p>
          <a:p>
            <a:pPr marL="0" indent="0"/>
            <a:r>
              <a:rPr lang="en-GB" dirty="0"/>
              <a:t>A gene highly expressed will have a high variation of expression across cells. </a:t>
            </a:r>
          </a:p>
          <a:p>
            <a:pPr marL="0" indent="0"/>
            <a:r>
              <a:rPr lang="en-GB" u="sng" dirty="0"/>
              <a:t>Poisson distribution</a:t>
            </a:r>
            <a:r>
              <a:rPr lang="en-GB" dirty="0"/>
              <a:t> is  generally viewed as a good way to model counts, such as those in a </a:t>
            </a:r>
            <a:r>
              <a:rPr lang="en-GB" dirty="0" err="1"/>
              <a:t>scRNAseq</a:t>
            </a:r>
            <a:r>
              <a:rPr lang="en-GB" dirty="0"/>
              <a:t> count matrix. </a:t>
            </a:r>
          </a:p>
          <a:p>
            <a:pPr marL="0" indent="0"/>
            <a:r>
              <a:rPr lang="en-GB" dirty="0"/>
              <a:t>According to Poisson distribution, the variation of counts is equal to the mean of the counts. </a:t>
            </a:r>
          </a:p>
          <a:p>
            <a:r>
              <a:rPr lang="en-US" b="1" dirty="0">
                <a:solidFill>
                  <a:srgbClr val="C00000"/>
                </a:solidFill>
              </a:rPr>
              <a:t>Deviation from this Poisson distribution is considered to be due to technical variations. </a:t>
            </a:r>
          </a:p>
        </p:txBody>
      </p:sp>
    </p:spTree>
    <p:extLst>
      <p:ext uri="{BB962C8B-B14F-4D97-AF65-F5344CB8AC3E}">
        <p14:creationId xmlns:p14="http://schemas.microsoft.com/office/powerpoint/2010/main" val="1980129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VST: Variance stabilizing transform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3838" indent="-223838"/>
            <a:r>
              <a:rPr lang="en-GB" b="1" dirty="0"/>
              <a:t>VST attempts to stabilize the variance to the mean gene expression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0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VST: Variance stabilizing transform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3838" indent="-223838"/>
            <a:r>
              <a:rPr lang="en-GB" b="1" dirty="0"/>
              <a:t>VST attempts to stabilize the variance to the mean gene expression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74D9E-B1BA-B845-8022-5C21D8D55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33" y="1441055"/>
            <a:ext cx="10548134" cy="52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1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VST: Variance stabilizing transform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Hafemeister</a:t>
            </a:r>
            <a:r>
              <a:rPr lang="en-GB" dirty="0"/>
              <a:t> &amp; </a:t>
            </a:r>
            <a:r>
              <a:rPr lang="en-GB" dirty="0" err="1"/>
              <a:t>Sajita</a:t>
            </a:r>
            <a:r>
              <a:rPr lang="en-GB" dirty="0"/>
              <a:t>, Genome Biology 2019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3838" indent="-223838"/>
            <a:r>
              <a:rPr lang="en-GB" dirty="0"/>
              <a:t>The </a:t>
            </a:r>
            <a:r>
              <a:rPr lang="en-GB" u="sng" dirty="0"/>
              <a:t>variance residuals</a:t>
            </a:r>
            <a:r>
              <a:rPr lang="en-GB" dirty="0"/>
              <a:t> computed from fitting a regularized Negative Binomial distribution to variance ~ mean can be used to identify highly variable genes.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468E6-8754-F841-96D5-92661BE55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09" y="2164021"/>
            <a:ext cx="8143982" cy="39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0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VST: Variance stabilizing transform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Hafemeister</a:t>
            </a:r>
            <a:r>
              <a:rPr lang="en-GB" dirty="0"/>
              <a:t> &amp; </a:t>
            </a:r>
            <a:r>
              <a:rPr lang="en-GB" dirty="0" err="1"/>
              <a:t>Sajita</a:t>
            </a:r>
            <a:r>
              <a:rPr lang="en-GB" dirty="0"/>
              <a:t>, Genome Biology 2019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3838" indent="-223838"/>
            <a:r>
              <a:rPr lang="en-GB" dirty="0"/>
              <a:t>A </a:t>
            </a:r>
            <a:r>
              <a:rPr lang="en-GB" b="1" u="sng" dirty="0"/>
              <a:t>regularized</a:t>
            </a:r>
            <a:r>
              <a:rPr lang="en-GB" u="sng" dirty="0"/>
              <a:t> Negative Binomial</a:t>
            </a:r>
            <a:r>
              <a:rPr lang="en-GB" dirty="0"/>
              <a:t> distribution is a tentative middle-ground between two extremes: the </a:t>
            </a:r>
            <a:r>
              <a:rPr lang="en-GB" u="sng" dirty="0"/>
              <a:t>Negative Binomial</a:t>
            </a:r>
            <a:r>
              <a:rPr lang="en-GB" dirty="0"/>
              <a:t> distribution or the </a:t>
            </a:r>
            <a:r>
              <a:rPr lang="en-GB" u="sng" dirty="0"/>
              <a:t>Poisson</a:t>
            </a:r>
            <a:r>
              <a:rPr lang="en-GB" dirty="0"/>
              <a:t> distribution.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468E6-8754-F841-96D5-92661BE55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4" y="3113589"/>
            <a:ext cx="4453839" cy="2155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5E853-7341-3747-BFAB-CC64A0F02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032" y="2805552"/>
            <a:ext cx="8051515" cy="2566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091E69-C48E-9147-A069-17C9DC9E9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52" y="2882957"/>
            <a:ext cx="3927294" cy="2926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36A6FB-F894-EB42-B5C2-0CC7D2055151}"/>
              </a:ext>
            </a:extLst>
          </p:cNvPr>
          <p:cNvSpPr/>
          <p:nvPr/>
        </p:nvSpPr>
        <p:spPr>
          <a:xfrm>
            <a:off x="2084294" y="2962613"/>
            <a:ext cx="611841" cy="14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F3B4-BD45-F745-93B8-F153856EB352}"/>
              </a:ext>
            </a:extLst>
          </p:cNvPr>
          <p:cNvSpPr txBox="1"/>
          <p:nvPr/>
        </p:nvSpPr>
        <p:spPr>
          <a:xfrm>
            <a:off x="1545543" y="2895156"/>
            <a:ext cx="17299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Regularized negative binomial</a:t>
            </a:r>
          </a:p>
        </p:txBody>
      </p:sp>
    </p:spTree>
    <p:extLst>
      <p:ext uri="{BB962C8B-B14F-4D97-AF65-F5344CB8AC3E}">
        <p14:creationId xmlns:p14="http://schemas.microsoft.com/office/powerpoint/2010/main" val="3147234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Sources of variations in </a:t>
            </a:r>
            <a:r>
              <a:rPr lang="en-GB">
                <a:solidFill>
                  <a:srgbClr val="C00000"/>
                </a:solidFill>
              </a:rPr>
              <a:t>gene expression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3838" indent="-223838"/>
            <a:r>
              <a:rPr lang="en-GB" b="1" dirty="0"/>
              <a:t>Normalization aims at removing technical variation. </a:t>
            </a:r>
          </a:p>
          <a:p>
            <a:pPr marL="223838" indent="-223838"/>
            <a:endParaRPr lang="en-GB" b="1" dirty="0"/>
          </a:p>
          <a:p>
            <a:pPr marL="9525" indent="-9525"/>
            <a:r>
              <a:rPr lang="en-GB" b="1" dirty="0">
                <a:solidFill>
                  <a:srgbClr val="C00000"/>
                </a:solidFill>
              </a:rPr>
              <a:t>In practice, normalization accuracy is not such a major consideration for exploratory </a:t>
            </a:r>
            <a:r>
              <a:rPr lang="en-GB" b="1" dirty="0" err="1">
                <a:solidFill>
                  <a:srgbClr val="C00000"/>
                </a:solidFill>
              </a:rPr>
              <a:t>scRNA</a:t>
            </a:r>
            <a:r>
              <a:rPr lang="en-GB" b="1" dirty="0">
                <a:solidFill>
                  <a:srgbClr val="C00000"/>
                </a:solidFill>
              </a:rPr>
              <a:t>- seq data analyses. </a:t>
            </a:r>
          </a:p>
          <a:p>
            <a:pPr marL="9525" indent="-9525"/>
            <a:r>
              <a:rPr lang="en-GB" b="1" dirty="0">
                <a:solidFill>
                  <a:srgbClr val="C00000"/>
                </a:solidFill>
              </a:rPr>
              <a:t>Composition biases do not usually affect the separation of clusters, only the magnitude. </a:t>
            </a:r>
            <a:endParaRPr lang="en-GB" dirty="0">
              <a:solidFill>
                <a:srgbClr val="C00000"/>
              </a:solidFill>
            </a:endParaRPr>
          </a:p>
          <a:p>
            <a:pPr marL="223838" indent="-223838"/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91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47222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0C9FD49-09F0-1E4B-A346-56042F28DAF6}"/>
              </a:ext>
            </a:extLst>
          </p:cNvPr>
          <p:cNvSpPr/>
          <p:nvPr/>
        </p:nvSpPr>
        <p:spPr>
          <a:xfrm>
            <a:off x="4179713" y="2476072"/>
            <a:ext cx="7335748" cy="41077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66088F-454F-1B49-9FD6-0AE91747BF9F}"/>
              </a:ext>
            </a:extLst>
          </p:cNvPr>
          <p:cNvSpPr/>
          <p:nvPr/>
        </p:nvSpPr>
        <p:spPr>
          <a:xfrm>
            <a:off x="1016373" y="4263776"/>
            <a:ext cx="3163340" cy="22583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5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0C9FD49-09F0-1E4B-A346-56042F28DAF6}"/>
              </a:ext>
            </a:extLst>
          </p:cNvPr>
          <p:cNvSpPr/>
          <p:nvPr/>
        </p:nvSpPr>
        <p:spPr>
          <a:xfrm>
            <a:off x="3839802" y="2476072"/>
            <a:ext cx="7685933" cy="41077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31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Sources of variations in </a:t>
            </a:r>
            <a:r>
              <a:rPr lang="en-GB">
                <a:solidFill>
                  <a:srgbClr val="C00000"/>
                </a:solidFill>
              </a:rPr>
              <a:t>gene expression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Wagner et al., Nat. Biotech 2016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BB967-176D-AD44-818D-402D9219A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473" y="927680"/>
            <a:ext cx="7029379" cy="585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62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Sources of variations in </a:t>
            </a:r>
            <a:r>
              <a:rPr lang="en-GB">
                <a:solidFill>
                  <a:srgbClr val="C00000"/>
                </a:solidFill>
              </a:rPr>
              <a:t>gene expression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Normalization aims at removing technical variation. </a:t>
            </a:r>
          </a:p>
          <a:p>
            <a:pPr marL="0" indent="0"/>
            <a:r>
              <a:rPr lang="en-GB" dirty="0"/>
              <a:t>In (single-cell) RNA-seq, the </a:t>
            </a:r>
            <a:r>
              <a:rPr lang="en-GB" u="sng" dirty="0"/>
              <a:t>variance in gene expression</a:t>
            </a:r>
            <a:r>
              <a:rPr lang="en-GB" dirty="0"/>
              <a:t> depends on the </a:t>
            </a:r>
            <a:r>
              <a:rPr lang="en-GB" u="sng" dirty="0"/>
              <a:t>level of expression </a:t>
            </a:r>
            <a:r>
              <a:rPr lang="en-GB" dirty="0"/>
              <a:t>of this gene: </a:t>
            </a:r>
          </a:p>
          <a:p>
            <a:pPr marL="0" indent="0"/>
            <a:r>
              <a:rPr lang="en-GB" b="1" dirty="0"/>
              <a:t>A gene highly expressed will have a high variation of expression across cells.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3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Sources of variations in </a:t>
            </a:r>
            <a:r>
              <a:rPr lang="en-GB">
                <a:solidFill>
                  <a:srgbClr val="C00000"/>
                </a:solidFill>
              </a:rPr>
              <a:t>gene expression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Normalization aims at removing technical variation.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8271F-2542-A04C-881B-E6D2099043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407560" y="1638736"/>
            <a:ext cx="4688440" cy="4649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EE443-C5EC-D04E-82DA-C00B51AC2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990" y="1629465"/>
            <a:ext cx="4698608" cy="46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Sources of variations in </a:t>
            </a:r>
            <a:r>
              <a:rPr lang="en-GB">
                <a:solidFill>
                  <a:srgbClr val="C00000"/>
                </a:solidFill>
              </a:rPr>
              <a:t>gene expression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Normalization aims at removing technical variation. </a:t>
            </a:r>
          </a:p>
          <a:p>
            <a:pPr marL="0" indent="0"/>
            <a:r>
              <a:rPr lang="en-GB" dirty="0"/>
              <a:t>In (single-cell) RNA-seq, the variance in gene expression depends on the level of expression of this gene: </a:t>
            </a:r>
          </a:p>
          <a:p>
            <a:pPr marL="0" indent="0"/>
            <a:r>
              <a:rPr lang="en-GB" dirty="0"/>
              <a:t>A gene highly expressed will have a high variation of expression across cells. </a:t>
            </a:r>
          </a:p>
          <a:p>
            <a:pPr marL="0" indent="0"/>
            <a:r>
              <a:rPr lang="en-GB" b="1" u="sng" dirty="0">
                <a:solidFill>
                  <a:srgbClr val="C00000"/>
                </a:solidFill>
              </a:rPr>
              <a:t>Poisson distribution</a:t>
            </a:r>
            <a:r>
              <a:rPr lang="en-GB" dirty="0">
                <a:solidFill>
                  <a:srgbClr val="C00000"/>
                </a:solidFill>
              </a:rPr>
              <a:t> is  generally viewed as a good way to model counts, such as those in a </a:t>
            </a:r>
            <a:r>
              <a:rPr lang="en-GB" dirty="0" err="1">
                <a:solidFill>
                  <a:srgbClr val="C00000"/>
                </a:solidFill>
              </a:rPr>
              <a:t>scRNAseq</a:t>
            </a:r>
            <a:r>
              <a:rPr lang="en-GB" dirty="0">
                <a:solidFill>
                  <a:srgbClr val="C00000"/>
                </a:solidFill>
              </a:rPr>
              <a:t> count matrix. </a:t>
            </a:r>
          </a:p>
          <a:p>
            <a:pPr marL="0" indent="0"/>
            <a:r>
              <a:rPr lang="en-GB" dirty="0"/>
              <a:t>According to Poisson distribution, the variation of counts is equal to the mean of the counts.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39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Sources of variations in </a:t>
            </a:r>
            <a:r>
              <a:rPr lang="en-GB">
                <a:solidFill>
                  <a:srgbClr val="C00000"/>
                </a:solidFill>
              </a:rPr>
              <a:t>gene expression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Normalization aims at removing technical variation.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8271F-2542-A04C-881B-E6D2099043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407560" y="1638736"/>
            <a:ext cx="4688440" cy="46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28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200227_2021 -20 -20 -40 6 37 0 143;170;220 175;171;171 79;129;189 220;230;242 Calibri Rectangle 8 1 1 0 0 0 0 0 0 1 1 1 90;200;30 10;255;0 0 0 0 175;171;171 220;230;242 220;230;242 0 1 1 0 15 50 85 0 0 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Default Section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56AF91C-A915-EB43-A318-2526352C94CB}" vid="{00B548D9-0413-EF4C-B81F-15ECCD6673CF}"/>
    </a:ext>
  </a:extLst>
</a:theme>
</file>

<file path=ppt/theme/theme2.xml><?xml version="1.0" encoding="utf-8"?>
<a:theme xmlns:a="http://schemas.openxmlformats.org/drawingml/2006/main" name="nice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ce_theme" id="{CFC92111-4149-2C45-AEF6-F0CEDB875822}" vid="{DCB769A5-0A71-7C44-BCE2-1939F446122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4984</TotalTime>
  <Words>1278</Words>
  <Application>Microsoft Macintosh PowerPoint</Application>
  <PresentationFormat>Widescreen</PresentationFormat>
  <Paragraphs>151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Avenir</vt:lpstr>
      <vt:lpstr>Calibri</vt:lpstr>
      <vt:lpstr>Calibri Light</vt:lpstr>
      <vt:lpstr>Comfortaa</vt:lpstr>
      <vt:lpstr>Menlo</vt:lpstr>
      <vt:lpstr>Theme1</vt:lpstr>
      <vt:lpstr>nice_theme</vt:lpstr>
      <vt:lpstr>Lecture 4  Normalization of scRNAseq data</vt:lpstr>
      <vt:lpstr>PowerPoint Presentation</vt:lpstr>
      <vt:lpstr>PowerPoint Presentation</vt:lpstr>
      <vt:lpstr>PowerPoint Presentation</vt:lpstr>
      <vt:lpstr>Sources of variations in gene expression</vt:lpstr>
      <vt:lpstr>Sources of variations in gene expression</vt:lpstr>
      <vt:lpstr>Sources of variations in gene expression</vt:lpstr>
      <vt:lpstr>Sources of variations in gene expression</vt:lpstr>
      <vt:lpstr>Sources of variations in gene expression</vt:lpstr>
      <vt:lpstr>Sources of variations in gene expression</vt:lpstr>
      <vt:lpstr>VST: Variance stabilizing transform</vt:lpstr>
      <vt:lpstr>VST: Variance stabilizing transform</vt:lpstr>
      <vt:lpstr>VST: Variance stabilizing transform</vt:lpstr>
      <vt:lpstr>VST: Variance stabilizing transform</vt:lpstr>
      <vt:lpstr>Sources of variations in gene expression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Dissecting the molecular mechanisms regulating cytoplasmic and nuclear events occurring during MCC differentiation </dc:title>
  <dc:creator>Jacques Serizay</dc:creator>
  <cp:lastModifiedBy>Jacques Serizay</cp:lastModifiedBy>
  <cp:revision>295</cp:revision>
  <dcterms:created xsi:type="dcterms:W3CDTF">2021-02-26T11:16:43Z</dcterms:created>
  <dcterms:modified xsi:type="dcterms:W3CDTF">2021-09-24T17:09:16Z</dcterms:modified>
</cp:coreProperties>
</file>