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4" r:id="rId2"/>
  </p:sldMasterIdLst>
  <p:notesMasterIdLst>
    <p:notesMasterId r:id="rId46"/>
  </p:notesMasterIdLst>
  <p:handoutMasterIdLst>
    <p:handoutMasterId r:id="rId47"/>
  </p:handoutMasterIdLst>
  <p:sldIdLst>
    <p:sldId id="302" r:id="rId3"/>
    <p:sldId id="359" r:id="rId4"/>
    <p:sldId id="361" r:id="rId5"/>
    <p:sldId id="364" r:id="rId6"/>
    <p:sldId id="362" r:id="rId7"/>
    <p:sldId id="366" r:id="rId8"/>
    <p:sldId id="365" r:id="rId9"/>
    <p:sldId id="368" r:id="rId10"/>
    <p:sldId id="369" r:id="rId11"/>
    <p:sldId id="370" r:id="rId12"/>
    <p:sldId id="371" r:id="rId13"/>
    <p:sldId id="372" r:id="rId14"/>
    <p:sldId id="367" r:id="rId15"/>
    <p:sldId id="373" r:id="rId16"/>
    <p:sldId id="381" r:id="rId17"/>
    <p:sldId id="402" r:id="rId18"/>
    <p:sldId id="403" r:id="rId19"/>
    <p:sldId id="404" r:id="rId20"/>
    <p:sldId id="387" r:id="rId21"/>
    <p:sldId id="405" r:id="rId22"/>
    <p:sldId id="388" r:id="rId23"/>
    <p:sldId id="393" r:id="rId24"/>
    <p:sldId id="396" r:id="rId25"/>
    <p:sldId id="397" r:id="rId26"/>
    <p:sldId id="398" r:id="rId27"/>
    <p:sldId id="399" r:id="rId28"/>
    <p:sldId id="394" r:id="rId29"/>
    <p:sldId id="395" r:id="rId30"/>
    <p:sldId id="386" r:id="rId31"/>
    <p:sldId id="385" r:id="rId32"/>
    <p:sldId id="401" r:id="rId33"/>
    <p:sldId id="389" r:id="rId34"/>
    <p:sldId id="384" r:id="rId35"/>
    <p:sldId id="383" r:id="rId36"/>
    <p:sldId id="400" r:id="rId37"/>
    <p:sldId id="376" r:id="rId38"/>
    <p:sldId id="378" r:id="rId39"/>
    <p:sldId id="377" r:id="rId40"/>
    <p:sldId id="379" r:id="rId41"/>
    <p:sldId id="390" r:id="rId42"/>
    <p:sldId id="391" r:id="rId43"/>
    <p:sldId id="392" r:id="rId44"/>
    <p:sldId id="363" r:id="rId45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7E16"/>
    <a:srgbClr val="EE9E08"/>
    <a:srgbClr val="D000FE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/>
    <p:restoredTop sz="97179"/>
  </p:normalViewPr>
  <p:slideViewPr>
    <p:cSldViewPr snapToGrid="0" snapToObjects="1">
      <p:cViewPr varScale="1">
        <p:scale>
          <a:sx n="124" d="100"/>
          <a:sy n="124" d="100"/>
        </p:scale>
        <p:origin x="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529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8359C9-4707-574C-BCD3-54E8A40A8B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CD0936-6C0E-204C-8263-1D9EC2F185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32C27-7A12-5D47-865F-0077DE711A5B}" type="datetimeFigureOut">
              <a:rPr lang="en-US" smtClean="0"/>
              <a:t>1/23/22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4CB9E-29BD-9248-9EB0-A432B4BC95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C7556-9873-2C4B-8743-9EAF0D3572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37806-88C1-EF41-BEDB-EAF076C2E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98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DCE38-12D8-824E-8313-E5640C50BE3F}" type="datetimeFigureOut">
              <a:rPr lang="en-US" smtClean="0"/>
              <a:t>1/23/22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21ECB-A124-AA4D-982B-4CBCFD40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45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everybody and thank you for attending my presentation. I am going to talk about the project I recently started working on in the Spassky and </a:t>
            </a:r>
            <a:r>
              <a:rPr lang="en-US" dirty="0" err="1"/>
              <a:t>Koszul</a:t>
            </a:r>
            <a:r>
              <a:rPr lang="en-US" dirty="0"/>
              <a:t> labs, both located in Paris. This project focuses on the unusual cooption of the mitotic machinery to drive, not cell division but cell differentiation.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84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7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92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05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04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10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80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57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94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18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64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53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68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334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34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19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28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09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785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416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4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19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077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636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106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997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572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390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727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507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864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514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70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878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377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02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77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66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83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27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34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2AA4C-3692-DC40-ADE0-508B5814C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omfortaa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45597-59BF-184F-B29C-07C34F956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EED0F-48AE-564E-A6C3-CF27D90E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2336-2B77-594A-9C6A-CA3AA84E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03CD6-B859-CC4B-973D-63DFFDFC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32174-956C-CE42-AF06-2CC1F76FD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264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</p:spPr>
        <p:txBody>
          <a:bodyPr anchor="ctr">
            <a:noAutofit/>
          </a:bodyPr>
          <a:lstStyle>
            <a:lvl1pPr>
              <a:defRPr sz="2000" b="1">
                <a:latin typeface="Comfortaa" pitchFamily="2" charset="0"/>
                <a:ea typeface="Dotum" panose="020B0600000101010101" pitchFamily="34" charset="-127"/>
                <a:cs typeface="Menlo" panose="020B0609030804020204" pitchFamily="49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40962-E512-134A-8B89-5D29AB8A5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5517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0C8F3A-B457-244F-A8D6-8903A1D3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8834" y="5771008"/>
            <a:ext cx="2743200" cy="1452881"/>
          </a:xfrm>
          <a:prstGeom prst="rect">
            <a:avLst/>
          </a:prstGeom>
        </p:spPr>
        <p:txBody>
          <a:bodyPr anchor="b"/>
          <a:lstStyle>
            <a:lvl1pPr algn="r">
              <a:defRPr sz="9600" b="1">
                <a:solidFill>
                  <a:schemeClr val="bg2"/>
                </a:solidFill>
              </a:defRPr>
            </a:lvl1pPr>
          </a:lstStyle>
          <a:p>
            <a:fld id="{9A8A48B6-7138-CD4D-A0E5-305C4B90F102}" type="slidenum">
              <a:rPr lang="en-US" smtClean="0"/>
              <a:pPr/>
              <a:t>‹#›</a:t>
            </a:fld>
            <a:endParaRPr lang="en-US" sz="9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7B3241-74CA-D249-BD38-4C57AA297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>
            <a:lvl1pPr>
              <a:buNone/>
              <a:defRPr lang="en-US" sz="1000" i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C2DBE3-A140-254C-985C-6AF05AF9AD27}"/>
              </a:ext>
            </a:extLst>
          </p:cNvPr>
          <p:cNvCxnSpPr/>
          <p:nvPr userDrawn="1"/>
        </p:nvCxnSpPr>
        <p:spPr>
          <a:xfrm>
            <a:off x="0" y="806824"/>
            <a:ext cx="12192000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tx1"/>
                </a:gs>
                <a:gs pos="50000">
                  <a:schemeClr val="tx1">
                    <a:alpha val="7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0"/>
              <a:tileRect/>
            </a:gra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164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774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2AA4C-3692-DC40-ADE0-508B5814C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omforta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45597-59BF-184F-B29C-07C34F956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EED0F-48AE-564E-A6C3-CF27D90E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2336-2B77-594A-9C6A-CA3AA84E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03CD6-B859-CC4B-973D-63DFFDFC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88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0632E8F-BC5A-F248-80ED-1F97EF00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264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</p:spPr>
        <p:txBody>
          <a:bodyPr anchor="ctr">
            <a:noAutofit/>
          </a:bodyPr>
          <a:lstStyle>
            <a:lvl1pPr>
              <a:defRPr sz="2000" b="1">
                <a:solidFill>
                  <a:srgbClr val="C00000"/>
                </a:solidFill>
                <a:latin typeface="Comfortaa" pitchFamily="2" charset="0"/>
                <a:ea typeface="Dotum" panose="020B0600000101010101" pitchFamily="34" charset="-127"/>
                <a:cs typeface="Menlo" panose="020B0609030804020204" pitchFamily="49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2AAB57-3E91-CD44-B171-552A16667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5517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94DC02A-2616-F64A-B0FB-1850944D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8834" y="5771008"/>
            <a:ext cx="2743200" cy="1452881"/>
          </a:xfrm>
          <a:prstGeom prst="rect">
            <a:avLst/>
          </a:prstGeom>
        </p:spPr>
        <p:txBody>
          <a:bodyPr anchor="b"/>
          <a:lstStyle>
            <a:lvl1pPr algn="r">
              <a:defRPr sz="9600" b="1">
                <a:solidFill>
                  <a:schemeClr val="bg2"/>
                </a:solidFill>
              </a:defRPr>
            </a:lvl1pPr>
          </a:lstStyle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582C66-A38A-0148-A693-B2EA2B841A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>
            <a:lvl1pPr>
              <a:buNone/>
              <a:defRPr lang="en-US" sz="1000" i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094FB6-296B-914B-8E3E-265CC9085FCA}"/>
              </a:ext>
            </a:extLst>
          </p:cNvPr>
          <p:cNvCxnSpPr/>
          <p:nvPr/>
        </p:nvCxnSpPr>
        <p:spPr>
          <a:xfrm>
            <a:off x="0" y="806824"/>
            <a:ext cx="12192000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tx1"/>
                </a:gs>
                <a:gs pos="50000">
                  <a:schemeClr val="tx1">
                    <a:alpha val="7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0"/>
              <a:tileRect/>
            </a:gra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715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0632E8F-BC5A-F248-80ED-1F97EF00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264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</p:spPr>
        <p:txBody>
          <a:bodyPr anchor="ctr">
            <a:noAutofit/>
          </a:bodyPr>
          <a:lstStyle>
            <a:lvl1pPr>
              <a:defRPr sz="2000" b="1">
                <a:solidFill>
                  <a:srgbClr val="C00000"/>
                </a:solidFill>
                <a:latin typeface="Comfortaa" pitchFamily="2" charset="0"/>
                <a:ea typeface="Dotum" panose="020B0600000101010101" pitchFamily="34" charset="-127"/>
                <a:cs typeface="Menlo" panose="020B0609030804020204" pitchFamily="49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2AAB57-3E91-CD44-B171-552A16667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15522"/>
            <a:ext cx="12192000" cy="306090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  <a:defRPr sz="2000" b="0" i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94DC02A-2616-F64A-B0FB-1850944D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8834" y="5771008"/>
            <a:ext cx="2743200" cy="1452881"/>
          </a:xfrm>
          <a:prstGeom prst="rect">
            <a:avLst/>
          </a:prstGeom>
        </p:spPr>
        <p:txBody>
          <a:bodyPr anchor="b"/>
          <a:lstStyle>
            <a:lvl1pPr algn="r">
              <a:defRPr sz="9600" b="1">
                <a:solidFill>
                  <a:schemeClr val="bg2"/>
                </a:solidFill>
              </a:defRPr>
            </a:lvl1pPr>
          </a:lstStyle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582C66-A38A-0148-A693-B2EA2B841A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>
            <a:lvl1pPr>
              <a:buNone/>
              <a:defRPr lang="en-US" sz="1000" i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094FB6-296B-914B-8E3E-265CC9085FCA}"/>
              </a:ext>
            </a:extLst>
          </p:cNvPr>
          <p:cNvCxnSpPr/>
          <p:nvPr/>
        </p:nvCxnSpPr>
        <p:spPr>
          <a:xfrm>
            <a:off x="0" y="806824"/>
            <a:ext cx="12192000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tx1"/>
                </a:gs>
                <a:gs pos="50000">
                  <a:schemeClr val="tx1">
                    <a:alpha val="7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0"/>
              <a:tileRect/>
            </a:gra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049B69-1112-914F-B658-5B59DBDAC7C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11760" y="873762"/>
            <a:ext cx="11927840" cy="11797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2711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6CDD01-E503-F840-9A2A-3783A49052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0251D2-43BA-C946-A8E2-C1666250C02C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47D1BD-9050-E74A-ACDB-B2A1C15F83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" y="0"/>
            <a:ext cx="12182475" cy="1817688"/>
          </a:xfrm>
        </p:spPr>
        <p:txBody>
          <a:bodyPr anchor="ctr"/>
          <a:lstStyle>
            <a:lvl1pPr algn="ctr">
              <a:buNone/>
              <a:defRPr sz="44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985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040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alphaModFix amt="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99439E-A8C1-0147-878A-E596CBCA7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68514-C71E-D749-B402-559977473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29C53-DC6E-5B43-AE85-3EF6A4F76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34DA9-DD42-8445-BB79-DF30D799A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CFCD4-3911-E943-8744-54979FE9B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8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99439E-A8C1-0147-878A-E596CBCA7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68514-C71E-D749-B402-559977473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29C53-DC6E-5B43-AE85-3EF6A4F76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34DA9-DD42-8445-BB79-DF30D799A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CFCD4-3911-E943-8744-54979FE9B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0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bi.ac.uk/gxa/sc/home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singlecell.broadinstitute.org/single_cel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hemberg-lab.github.io/scRNA.seq.datasets/" TargetMode="External"/><Relationship Id="rId11" Type="http://schemas.openxmlformats.org/officeDocument/2006/relationships/hyperlink" Target="https://www.10xgenomics.com/resources/datasets" TargetMode="External"/><Relationship Id="rId5" Type="http://schemas.openxmlformats.org/officeDocument/2006/relationships/hyperlink" Target="http://www.teichlab.org/data" TargetMode="External"/><Relationship Id="rId10" Type="http://schemas.openxmlformats.org/officeDocument/2006/relationships/hyperlink" Target="https://cells.ucsc.edu/" TargetMode="External"/><Relationship Id="rId4" Type="http://schemas.openxmlformats.org/officeDocument/2006/relationships/hyperlink" Target="https://data.humancellatlas.org/explore/projects" TargetMode="External"/><Relationship Id="rId9" Type="http://schemas.openxmlformats.org/officeDocument/2006/relationships/hyperlink" Target="https://atlas.gs.washington.ed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us02web.zoom.us/j/89781144695?pwd=Q1dUNmZmSGlXdGpJQkl4TUwwQm52Zz0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github.com/js2264/scRNAseq-workshop" TargetMode="External"/><Relationship Id="rId5" Type="http://schemas.openxmlformats.org/officeDocument/2006/relationships/hyperlink" Target="https://jserizay.com/scRNAseq-workshop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hyperlink" Target="http://www.nxn.se/single-cell-studies/gui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hyperlink" Target="https://library.med.utah.edu/WebPath/webpath.html" TargetMode="External"/><Relationship Id="rId4" Type="http://schemas.openxmlformats.org/officeDocument/2006/relationships/hyperlink" Target="http://www.cell.com/pictureshow/ski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66F8-B83F-1B49-8597-D3245B360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7978" y="226031"/>
            <a:ext cx="8596044" cy="2517169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4000" b="1" dirty="0"/>
              <a:t>Lecture 1</a:t>
            </a:r>
            <a:br>
              <a:rPr lang="en-US" sz="2800" b="1" dirty="0"/>
            </a:br>
            <a:r>
              <a:rPr lang="en-US" sz="2800" b="1" dirty="0"/>
              <a:t>Experimental design of </a:t>
            </a:r>
            <a:r>
              <a:rPr lang="en-US" sz="2800" b="1" dirty="0" err="1"/>
              <a:t>scRNAseq</a:t>
            </a:r>
            <a:r>
              <a:rPr lang="en-US" sz="2800" b="1" dirty="0"/>
              <a:t> projects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B9B4A-A53C-8D4D-8F0C-1EC9BC3CC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92462"/>
            <a:ext cx="9144000" cy="3026664"/>
          </a:xfrm>
        </p:spPr>
        <p:txBody>
          <a:bodyPr>
            <a:normAutofit/>
          </a:bodyPr>
          <a:lstStyle/>
          <a:p>
            <a:r>
              <a:rPr lang="en-GB" b="1" dirty="0" err="1">
                <a:latin typeface="Comfortaa" pitchFamily="2" charset="0"/>
              </a:rPr>
              <a:t>Physalia</a:t>
            </a:r>
            <a:r>
              <a:rPr lang="en-GB" b="1" dirty="0">
                <a:latin typeface="Comfortaa" pitchFamily="2" charset="0"/>
              </a:rPr>
              <a:t> course 2021</a:t>
            </a:r>
            <a:br>
              <a:rPr lang="en-GB" b="1" dirty="0">
                <a:latin typeface="Comfortaa" pitchFamily="2" charset="0"/>
              </a:rPr>
            </a:br>
            <a:r>
              <a:rPr lang="en-GB" sz="2800" dirty="0">
                <a:latin typeface="Comfortaa" pitchFamily="2" charset="0"/>
              </a:rPr>
              <a:t>—</a:t>
            </a:r>
            <a:br>
              <a:rPr lang="en-GB" sz="4000" b="1" dirty="0">
                <a:latin typeface="Comfortaa" pitchFamily="2" charset="0"/>
              </a:rPr>
            </a:br>
            <a:r>
              <a:rPr lang="en-GB" b="1" dirty="0">
                <a:latin typeface="Comfortaa" pitchFamily="2" charset="0"/>
              </a:rPr>
              <a:t>Single-cell RNA-seq with R/Bioconductor</a:t>
            </a:r>
          </a:p>
          <a:p>
            <a:endParaRPr lang="en-GB" b="1" dirty="0">
              <a:latin typeface="Comfortaa" pitchFamily="2" charset="0"/>
            </a:endParaRPr>
          </a:p>
          <a:p>
            <a:endParaRPr lang="en-GB" b="1" dirty="0">
              <a:latin typeface="Comfortaa" pitchFamily="2" charset="0"/>
            </a:endParaRPr>
          </a:p>
          <a:p>
            <a:r>
              <a:rPr lang="en-GB" b="1" dirty="0">
                <a:latin typeface="Comfortaa" pitchFamily="2" charset="0"/>
              </a:rPr>
              <a:t>Instructors: </a:t>
            </a:r>
            <a:r>
              <a:rPr lang="en-US" dirty="0">
                <a:latin typeface="Comfortaa" pitchFamily="2" charset="0"/>
              </a:rPr>
              <a:t>Jacques Serizay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9777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Single-cell RNA-seq studies: </a:t>
            </a:r>
            <a:r>
              <a:rPr lang="en-US" dirty="0">
                <a:sym typeface="Wingdings" pitchFamily="2" charset="2"/>
              </a:rPr>
              <a:t>What are you interested in? 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110F3-0DB7-A540-8B98-6D28D484A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cell’s identity and fate are shaped by </a:t>
            </a:r>
            <a:r>
              <a:rPr lang="en-GB"/>
              <a:t>many features.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C40B82-3969-3743-8290-5999B8084A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Human Protein Atlas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91CC20-EBAE-854F-B51D-03787A598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74" y="1841738"/>
            <a:ext cx="5473700" cy="4006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8BFCA9-DEF7-B44E-BC23-F703DD8FC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088" y="2451099"/>
            <a:ext cx="5700926" cy="339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38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Single-cell RNA-seq studies: </a:t>
            </a:r>
            <a:r>
              <a:rPr lang="en-US" dirty="0">
                <a:sym typeface="Wingdings" pitchFamily="2" charset="2"/>
              </a:rPr>
              <a:t>What are you interested in? 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110F3-0DB7-A540-8B98-6D28D484A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cell’s identity and fate are shaped by </a:t>
            </a:r>
            <a:r>
              <a:rPr lang="en-GB"/>
              <a:t>many features.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C40B82-3969-3743-8290-5999B8084A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Human Protein Atlas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8ACB8-446F-5342-A11D-6776763E3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26" y="1448351"/>
            <a:ext cx="3607468" cy="4942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456938-370F-4F42-A27A-EB6462AE1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74" y="1854438"/>
            <a:ext cx="5373947" cy="4006611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97A3D4-61FA-B74F-A974-2767DB780A5C}"/>
              </a:ext>
            </a:extLst>
          </p:cNvPr>
          <p:cNvSpPr/>
          <p:nvPr/>
        </p:nvSpPr>
        <p:spPr>
          <a:xfrm>
            <a:off x="385444" y="1854438"/>
            <a:ext cx="1036956" cy="736362"/>
          </a:xfrm>
          <a:prstGeom prst="roundRect">
            <a:avLst/>
          </a:prstGeom>
          <a:solidFill>
            <a:schemeClr val="accent1">
              <a:alpha val="15000"/>
            </a:schemeClr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92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Single-cell RNA-seq studies: </a:t>
            </a:r>
            <a:r>
              <a:rPr lang="en-US" dirty="0">
                <a:sym typeface="Wingdings" pitchFamily="2" charset="2"/>
              </a:rPr>
              <a:t>What are you interested in? 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110F3-0DB7-A540-8B98-6D28D484A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cell type is inherently based on one’s area of study.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C40B82-3969-3743-8290-5999B8084A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EC5B1F-C183-F043-A71F-454B1C4FD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801" y="1527834"/>
            <a:ext cx="6756398" cy="486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1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Single-cell RNA-seq studies: </a:t>
            </a:r>
            <a:r>
              <a:rPr lang="en-US" dirty="0">
                <a:sym typeface="Wingdings" pitchFamily="2" charset="2"/>
              </a:rPr>
              <a:t>From small-</a:t>
            </a:r>
            <a:r>
              <a:rPr lang="en-US" dirty="0" err="1">
                <a:sym typeface="Wingdings" pitchFamily="2" charset="2"/>
              </a:rPr>
              <a:t>ish</a:t>
            </a:r>
            <a:r>
              <a:rPr lang="en-US" dirty="0">
                <a:sym typeface="Wingdings" pitchFamily="2" charset="2"/>
              </a:rPr>
              <a:t> scale to massive scale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i="0" dirty="0" err="1"/>
              <a:t>Svensonn</a:t>
            </a:r>
            <a:r>
              <a:rPr lang="en-GB" i="0" dirty="0"/>
              <a:t> et al., Nat. Protocols 2018</a:t>
            </a:r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EEEBE60-0EA2-6949-A467-EDE75957B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0038" y="873125"/>
            <a:ext cx="11210649" cy="551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60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Droplet-based or plate-based approaches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110F3-0DB7-A540-8B98-6D28D484A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Valentine </a:t>
            </a:r>
            <a:r>
              <a:rPr lang="en-GB" dirty="0" err="1"/>
              <a:t>Svensson</a:t>
            </a:r>
            <a:r>
              <a:rPr lang="en-GB" dirty="0"/>
              <a:t>, </a:t>
            </a:r>
            <a:r>
              <a:rPr lang="en-GB" b="1" dirty="0"/>
              <a:t>Nat. Biotech. 2021 </a:t>
            </a:r>
            <a:r>
              <a:rPr lang="en-GB" dirty="0"/>
              <a:t>(Correspondence)</a:t>
            </a:r>
          </a:p>
          <a:p>
            <a:endParaRPr lang="en-GB" dirty="0"/>
          </a:p>
          <a:p>
            <a:r>
              <a:rPr lang="en-GB" dirty="0"/>
              <a:t>“ The typical choice for a researcher interested in performing </a:t>
            </a:r>
            <a:r>
              <a:rPr lang="en-GB" dirty="0" err="1"/>
              <a:t>scRNA</a:t>
            </a:r>
            <a:r>
              <a:rPr lang="en-GB" dirty="0"/>
              <a:t>-seq is between the </a:t>
            </a:r>
            <a:r>
              <a:rPr lang="en-GB" u="sng" dirty="0"/>
              <a:t>commercial 10x Genomics Chromium</a:t>
            </a:r>
            <a:r>
              <a:rPr lang="en-GB" dirty="0"/>
              <a:t> Single Cell Gene Expression Solution and </a:t>
            </a:r>
            <a:r>
              <a:rPr lang="en-GB" u="sng" dirty="0"/>
              <a:t>variants of the SMART-seq</a:t>
            </a:r>
            <a:r>
              <a:rPr lang="en-GB" dirty="0"/>
              <a:t> protocol (either Smart-seq2 or the commercial </a:t>
            </a:r>
            <a:r>
              <a:rPr lang="en-GB" dirty="0" err="1"/>
              <a:t>SMARTer</a:t>
            </a:r>
            <a:r>
              <a:rPr lang="en-GB" dirty="0"/>
              <a:t> v4 Ultra Low Input RNA Kit from Takara Bio).”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631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Droplet-based or plate-based approaches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157913"/>
            <a:ext cx="4288156" cy="674667"/>
          </a:xfrm>
        </p:spPr>
        <p:txBody>
          <a:bodyPr numCol="1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err="1"/>
              <a:t>Picelli</a:t>
            </a:r>
            <a:r>
              <a:rPr lang="en-US" dirty="0"/>
              <a:t> et al, Nature 2014</a:t>
            </a:r>
          </a:p>
          <a:p>
            <a:pPr>
              <a:lnSpc>
                <a:spcPct val="100000"/>
              </a:lnSpc>
            </a:pPr>
            <a:r>
              <a:rPr lang="en-US" dirty="0"/>
              <a:t>Jaeger et al., STAR protocols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1A753-E5DF-D14E-B093-AED465818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Smart-seq2: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3EC6B89-FFE3-F44F-A9B5-86714ACCA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7" y="868519"/>
            <a:ext cx="3529013" cy="583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iniaturization of Smart-seq2 for Single-Cell and Single-Nucleus RNA  Sequencing - ScienceDirect">
            <a:extLst>
              <a:ext uri="{FF2B5EF4-FFF2-40B4-BE49-F238E27FC236}">
                <a16:creationId xmlns:a16="http://schemas.microsoft.com/office/drawing/2014/main" id="{F67C63F4-D253-CB40-9D9D-3C3F4ECB5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493" y="1548924"/>
            <a:ext cx="4167187" cy="416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938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Droplet-based or plate-based approaches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157913"/>
            <a:ext cx="4288156" cy="674667"/>
          </a:xfrm>
        </p:spPr>
        <p:txBody>
          <a:bodyPr numCol="1">
            <a:normAutofit/>
          </a:bodyPr>
          <a:lstStyle/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1A753-E5DF-D14E-B093-AED465818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Smart-seq2:</a:t>
            </a:r>
          </a:p>
          <a:p>
            <a:r>
              <a:rPr lang="en-US" dirty="0"/>
              <a:t>Plate-based approach, ”real” RNA-seq sequencing with standard biases</a:t>
            </a: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rgbClr val="00B050"/>
                </a:solidFill>
              </a:rPr>
              <a:t>Full-length transcriptomics</a:t>
            </a: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rgbClr val="00B050"/>
                </a:solidFill>
              </a:rPr>
              <a:t>High coverage of the transcriptome</a:t>
            </a: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rgbClr val="00B050"/>
                </a:solidFill>
              </a:rPr>
              <a:t>Index sort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Specialized equipment 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Low throughput 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Hence more expensive </a:t>
            </a:r>
          </a:p>
        </p:txBody>
      </p:sp>
    </p:spTree>
    <p:extLst>
      <p:ext uri="{BB962C8B-B14F-4D97-AF65-F5344CB8AC3E}">
        <p14:creationId xmlns:p14="http://schemas.microsoft.com/office/powerpoint/2010/main" val="1565118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Droplet-based or plate-based approaches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157913"/>
            <a:ext cx="4288156" cy="674667"/>
          </a:xfrm>
        </p:spPr>
        <p:txBody>
          <a:bodyPr numCol="1">
            <a:normAutofit/>
          </a:bodyPr>
          <a:lstStyle/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1A753-E5DF-D14E-B093-AED465818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10X Genomics: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218" name="Picture 2" descr="MU DNA Core Facility">
            <a:extLst>
              <a:ext uri="{FF2B5EF4-FFF2-40B4-BE49-F238E27FC236}">
                <a16:creationId xmlns:a16="http://schemas.microsoft.com/office/drawing/2014/main" id="{53DF675D-C6EB-5146-B762-C984DF361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06" y="1665289"/>
            <a:ext cx="9939748" cy="472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553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Droplet-based or plate-based approaches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157913"/>
            <a:ext cx="4288156" cy="674667"/>
          </a:xfrm>
        </p:spPr>
        <p:txBody>
          <a:bodyPr numCol="1">
            <a:normAutofit/>
          </a:bodyPr>
          <a:lstStyle/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1A753-E5DF-D14E-B093-AED465818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10X Genomics:</a:t>
            </a:r>
          </a:p>
          <a:p>
            <a:r>
              <a:rPr lang="en-US" dirty="0"/>
              <a:t>Droplet-based approach, sequencing 3’-end of RNAs, highly specific biases</a:t>
            </a: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rgbClr val="00B050"/>
                </a:solidFill>
              </a:rPr>
              <a:t>High to very-high throughput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rgbClr val="00B050"/>
                </a:solidFill>
              </a:rPr>
              <a:t>(Relatively) easy to combine with multi-omics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3’-end only is sequenced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Low coverage of the transcriptome</a:t>
            </a:r>
          </a:p>
          <a:p>
            <a:pPr marL="342900" indent="-342900">
              <a:buFontTx/>
              <a:buChar char="-"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44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So what to do with all this data? 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508F0-630C-CE40-9574-61829565C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Rough calculation: ~ 200M cells have now been published… </a:t>
            </a:r>
          </a:p>
          <a:p>
            <a:r>
              <a:rPr lang="en-GB" dirty="0"/>
              <a:t>(and probably at least the same amount unpublished!) </a:t>
            </a:r>
          </a:p>
        </p:txBody>
      </p:sp>
    </p:spTree>
    <p:extLst>
      <p:ext uri="{BB962C8B-B14F-4D97-AF65-F5344CB8AC3E}">
        <p14:creationId xmlns:p14="http://schemas.microsoft.com/office/powerpoint/2010/main" val="331866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scRNAseq</a:t>
            </a:r>
            <a:r>
              <a:rPr lang="en-US" sz="3200" b="1" dirty="0">
                <a:solidFill>
                  <a:srgbClr val="C00000"/>
                </a:solidFill>
              </a:rPr>
              <a:t> analysis workshop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Overall goals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959AF0-3DCD-5646-9D6A-DB10DF16EDD6}"/>
              </a:ext>
            </a:extLst>
          </p:cNvPr>
          <p:cNvSpPr txBox="1"/>
          <p:nvPr/>
        </p:nvSpPr>
        <p:spPr>
          <a:xfrm>
            <a:off x="236306" y="2013735"/>
            <a:ext cx="117433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I</a:t>
            </a:r>
            <a:r>
              <a:rPr lang="en-GB" dirty="0" err="1"/>
              <a:t>ntroduction</a:t>
            </a:r>
            <a:r>
              <a:rPr lang="en-GB" dirty="0"/>
              <a:t> to the </a:t>
            </a:r>
            <a:r>
              <a:rPr lang="en-GB" b="1" dirty="0"/>
              <a:t>rapidly expanding </a:t>
            </a:r>
            <a:r>
              <a:rPr lang="en-GB" dirty="0"/>
              <a:t>world of single-cell transcriptomics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Focus on specific software tools but also on underlying concepts - so down the line, you can make informed choices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Hands-on homework </a:t>
            </a:r>
            <a:r>
              <a:rPr lang="en-GB" dirty="0" err="1"/>
              <a:t>analyzing</a:t>
            </a:r>
            <a:r>
              <a:rPr lang="en-GB" dirty="0"/>
              <a:t> single-cell heterogeneity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Create a fun, learning, collaborative, and interactive environment</a:t>
            </a:r>
          </a:p>
        </p:txBody>
      </p:sp>
    </p:spTree>
    <p:extLst>
      <p:ext uri="{BB962C8B-B14F-4D97-AF65-F5344CB8AC3E}">
        <p14:creationId xmlns:p14="http://schemas.microsoft.com/office/powerpoint/2010/main" val="287895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Human Cell Atlas: profiling ALL the cells in the human body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508F0-630C-CE40-9574-61829565C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Human Cell Atlas mission: </a:t>
            </a:r>
          </a:p>
          <a:p>
            <a:pPr fontAlgn="ctr"/>
            <a:r>
              <a:rPr lang="en-US" dirty="0"/>
              <a:t>“</a:t>
            </a:r>
            <a:r>
              <a:rPr lang="en-GB" dirty="0"/>
              <a:t>To create </a:t>
            </a:r>
            <a:r>
              <a:rPr lang="en-GB" b="1" u="sng" dirty="0"/>
              <a:t>comprehensive reference maps of all human cells</a:t>
            </a:r>
            <a:r>
              <a:rPr lang="en-GB" b="1" dirty="0"/>
              <a:t> </a:t>
            </a:r>
            <a:r>
              <a:rPr lang="en-GB" dirty="0"/>
              <a:t>— the fundamental units of life — as a basis for both </a:t>
            </a:r>
            <a:r>
              <a:rPr lang="en-GB" u="sng" dirty="0"/>
              <a:t>understanding human health</a:t>
            </a:r>
            <a:r>
              <a:rPr lang="en-GB" dirty="0"/>
              <a:t> and </a:t>
            </a:r>
            <a:r>
              <a:rPr lang="en-GB" u="sng" dirty="0"/>
              <a:t>diagnosing, monitoring, and treating disease</a:t>
            </a:r>
            <a:r>
              <a:rPr lang="en-GB" dirty="0"/>
              <a:t>.”</a:t>
            </a:r>
          </a:p>
          <a:p>
            <a:pPr fontAlgn="ctr"/>
            <a:endParaRPr lang="en-GB" dirty="0"/>
          </a:p>
          <a:p>
            <a:pPr font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0519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Human Cell Atlas: profiling ALL the cells in the human body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508F0-630C-CE40-9574-61829565C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Human Cell Atlas mission: </a:t>
            </a:r>
          </a:p>
          <a:p>
            <a:pPr fontAlgn="ctr"/>
            <a:r>
              <a:rPr lang="en-US" dirty="0"/>
              <a:t>“</a:t>
            </a:r>
            <a:r>
              <a:rPr lang="en-GB" dirty="0"/>
              <a:t>To create </a:t>
            </a:r>
            <a:r>
              <a:rPr lang="en-GB" b="1" u="sng" dirty="0"/>
              <a:t>comprehensive reference maps of all human cells</a:t>
            </a:r>
            <a:r>
              <a:rPr lang="en-GB" b="1" dirty="0"/>
              <a:t> </a:t>
            </a:r>
            <a:r>
              <a:rPr lang="en-GB" dirty="0"/>
              <a:t>— the fundamental units of life — as a basis for both </a:t>
            </a:r>
            <a:r>
              <a:rPr lang="en-GB" u="sng" dirty="0"/>
              <a:t>understanding human health</a:t>
            </a:r>
            <a:r>
              <a:rPr lang="en-GB" dirty="0"/>
              <a:t> and </a:t>
            </a:r>
            <a:r>
              <a:rPr lang="en-GB" u="sng" dirty="0"/>
              <a:t>diagnosing, monitoring, and treating disease</a:t>
            </a:r>
            <a:r>
              <a:rPr lang="en-GB" dirty="0"/>
              <a:t>.”</a:t>
            </a:r>
          </a:p>
          <a:p>
            <a:pPr fontAlgn="ctr"/>
            <a:endParaRPr lang="en-GB" dirty="0"/>
          </a:p>
          <a:p>
            <a:pPr fontAlgn="ctr"/>
            <a:r>
              <a:rPr lang="en-GB" dirty="0"/>
              <a:t>Founded in 2016</a:t>
            </a:r>
          </a:p>
          <a:p>
            <a:pPr fontAlgn="ctr"/>
            <a:r>
              <a:rPr lang="en-GB" dirty="0"/>
              <a:t>Collaborative approach: everyone can contribute with their own project</a:t>
            </a:r>
          </a:p>
          <a:p>
            <a:pPr fontAlgn="ctr"/>
            <a:r>
              <a:rPr lang="en-GB" dirty="0"/>
              <a:t>2,000 members (1,000 institutes)</a:t>
            </a:r>
          </a:p>
          <a:p>
            <a:pPr fontAlgn="ctr"/>
            <a:r>
              <a:rPr lang="en-GB" dirty="0"/>
              <a:t>442 projects</a:t>
            </a:r>
          </a:p>
          <a:p>
            <a:pPr fontAlgn="ctr"/>
            <a:endParaRPr lang="en-GB" dirty="0"/>
          </a:p>
          <a:p>
            <a:pPr font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5559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Human Cell Atlas: profiling ALL the cells in the human body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F3718-56F1-4849-90E7-788234B62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261090" cy="5517515"/>
          </a:xfrm>
        </p:spPr>
        <p:txBody>
          <a:bodyPr/>
          <a:lstStyle/>
          <a:p>
            <a:r>
              <a:rPr lang="en-US" dirty="0"/>
              <a:t>The Human Cell Atlas will catalogue all the cells in a human body.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FFB9C9-D054-8549-9EBF-EFC907E52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950" y="1804988"/>
            <a:ext cx="76581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57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Human Cell Atlas: profiling ALL the cells in the human body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F3718-56F1-4849-90E7-788234B62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261090" cy="5517515"/>
          </a:xfrm>
        </p:spPr>
        <p:txBody>
          <a:bodyPr/>
          <a:lstStyle/>
          <a:p>
            <a:r>
              <a:rPr lang="en-US" dirty="0"/>
              <a:t>This will take years…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FE3D54-73BE-E149-8704-4C885476C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650" y="1615738"/>
            <a:ext cx="94107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29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Human Cell Atlas: profiling ALL the cells in the human body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F3718-56F1-4849-90E7-788234B62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261090" cy="5517515"/>
          </a:xfrm>
        </p:spPr>
        <p:txBody>
          <a:bodyPr/>
          <a:lstStyle/>
          <a:p>
            <a:r>
              <a:rPr lang="en-US" dirty="0"/>
              <a:t>Current state of the HCA: already beyond its original “first draft” aim.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6D82D6-7501-8045-BB06-B7BBDBD82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753" y="1562912"/>
            <a:ext cx="8186494" cy="51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46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Human Cell Atlas: profiling ALL the cells in the human body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F3718-56F1-4849-90E7-788234B62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261090" cy="5517515"/>
          </a:xfrm>
        </p:spPr>
        <p:txBody>
          <a:bodyPr/>
          <a:lstStyle/>
          <a:p>
            <a:r>
              <a:rPr lang="en-US" dirty="0"/>
              <a:t>Current state of the HCA: already beyond its original “first draft” aim.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D62709-2A62-1B4D-B9FC-CB8B6C3C9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576" y="1723616"/>
            <a:ext cx="7562848" cy="446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45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Human Cell Atlas: profiling ALL the cells in the human body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F3718-56F1-4849-90E7-788234B62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261090" cy="5517515"/>
          </a:xfrm>
        </p:spPr>
        <p:txBody>
          <a:bodyPr/>
          <a:lstStyle/>
          <a:p>
            <a:r>
              <a:rPr lang="en-US" dirty="0"/>
              <a:t>Current state of the HCA: already beyond its original “first draft” aim.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EA0683-6F8A-2F42-8507-1137754F7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2014537"/>
            <a:ext cx="112268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26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Human Cell Atlas: profiling ALL the cells in the human body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F3718-56F1-4849-90E7-788234B62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350256" cy="5517515"/>
          </a:xfrm>
        </p:spPr>
        <p:txBody>
          <a:bodyPr/>
          <a:lstStyle/>
          <a:p>
            <a:pPr marL="12700" indent="-12700"/>
            <a:r>
              <a:rPr lang="en-US" dirty="0"/>
              <a:t>It will not only characterize each cell type of the human’s body, but will also lead technological advances and improve experimental approaches for single-cell studies.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802152-292A-C744-99C4-635965B5D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667" y="1958580"/>
            <a:ext cx="7518666" cy="471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18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Human Cell Atlas: profiling ALL the cells in the human body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F3718-56F1-4849-90E7-788234B62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5260340" cy="5517515"/>
          </a:xfrm>
        </p:spPr>
        <p:txBody>
          <a:bodyPr/>
          <a:lstStyle/>
          <a:p>
            <a:r>
              <a:rPr lang="en-US" dirty="0"/>
              <a:t>The Human Cell Atlas will have profound impact on </a:t>
            </a:r>
            <a:r>
              <a:rPr lang="en-US" u="sng" dirty="0"/>
              <a:t>biology</a:t>
            </a:r>
            <a:r>
              <a:rPr lang="en-US" dirty="0"/>
              <a:t> and </a:t>
            </a:r>
            <a:r>
              <a:rPr lang="en-US" u="sng" dirty="0" err="1"/>
              <a:t>medecine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0A85B-B920-7A48-A744-9AC1AF3303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955"/>
          <a:stretch/>
        </p:blipFill>
        <p:spPr>
          <a:xfrm>
            <a:off x="5500688" y="873761"/>
            <a:ext cx="5452310" cy="585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09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Resources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110F3-0DB7-A540-8B98-6D28D484A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5752326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GB" dirty="0"/>
              <a:t>HCA data portal: </a:t>
            </a:r>
            <a:r>
              <a:rPr lang="en-GB" dirty="0">
                <a:hlinkClick r:id="rId4"/>
              </a:rPr>
              <a:t>https://data.humancellatlas.org/explore/projects</a:t>
            </a:r>
            <a:endParaRPr lang="en-GB" dirty="0"/>
          </a:p>
          <a:p>
            <a:pPr marL="342900" indent="-342900">
              <a:buFontTx/>
              <a:buChar char="-"/>
            </a:pPr>
            <a:r>
              <a:rPr lang="en-GB" dirty="0" err="1"/>
              <a:t>Teichmann</a:t>
            </a:r>
            <a:r>
              <a:rPr lang="en-GB" dirty="0"/>
              <a:t> lab: </a:t>
            </a:r>
            <a:r>
              <a:rPr lang="en-GB" dirty="0">
                <a:hlinkClick r:id="rId5"/>
              </a:rPr>
              <a:t>http://www.teichlab.org/data</a:t>
            </a:r>
            <a:endParaRPr lang="en-GB" dirty="0"/>
          </a:p>
          <a:p>
            <a:pPr marL="342900" indent="-342900">
              <a:buFontTx/>
              <a:buChar char="-"/>
            </a:pPr>
            <a:r>
              <a:rPr lang="en-GB" dirty="0" err="1"/>
              <a:t>Hemberg</a:t>
            </a:r>
            <a:r>
              <a:rPr lang="en-GB" dirty="0"/>
              <a:t> lab (partially) reprocessed datasets: </a:t>
            </a:r>
            <a:r>
              <a:rPr lang="en-GB" dirty="0">
                <a:hlinkClick r:id="rId6"/>
              </a:rPr>
              <a:t>https://hemberg-lab.github.io/scRNA.seq.datasets/</a:t>
            </a:r>
            <a:endParaRPr lang="en-GB" dirty="0"/>
          </a:p>
          <a:p>
            <a:pPr marL="342900" indent="-342900">
              <a:buFontTx/>
              <a:buChar char="-"/>
            </a:pPr>
            <a:r>
              <a:rPr lang="en-GB" dirty="0"/>
              <a:t>Broad’s single cell portal: </a:t>
            </a:r>
            <a:r>
              <a:rPr lang="en-GB" dirty="0">
                <a:hlinkClick r:id="rId7"/>
              </a:rPr>
              <a:t>https://singlecell.broadinstitute.org/single_cell</a:t>
            </a:r>
            <a:endParaRPr lang="en-GB" dirty="0"/>
          </a:p>
          <a:p>
            <a:pPr marL="342900" indent="-342900">
              <a:buFontTx/>
              <a:buChar char="-"/>
            </a:pPr>
            <a:r>
              <a:rPr lang="en-GB" dirty="0"/>
              <a:t>EBI-maintained portal: </a:t>
            </a:r>
            <a:r>
              <a:rPr lang="en-GB" dirty="0">
                <a:hlinkClick r:id="rId8"/>
              </a:rPr>
              <a:t>https://www.ebi.ac.uk/gxa/sc/home</a:t>
            </a:r>
            <a:endParaRPr lang="en-GB" dirty="0"/>
          </a:p>
          <a:p>
            <a:pPr marL="342900" indent="-342900">
              <a:buFontTx/>
              <a:buChar char="-"/>
            </a:pPr>
            <a:r>
              <a:rPr lang="en-GB" dirty="0"/>
              <a:t>Seattle Organismal Molecular Atlases (</a:t>
            </a:r>
            <a:r>
              <a:rPr lang="en-GB" dirty="0" err="1"/>
              <a:t>UWash</a:t>
            </a:r>
            <a:r>
              <a:rPr lang="en-GB" dirty="0"/>
              <a:t>): </a:t>
            </a:r>
            <a:r>
              <a:rPr lang="en-GB" dirty="0">
                <a:hlinkClick r:id="rId9"/>
              </a:rPr>
              <a:t>https://atlas.gs.washington.edu/</a:t>
            </a:r>
            <a:endParaRPr lang="en-GB" dirty="0"/>
          </a:p>
          <a:p>
            <a:pPr marL="342900" indent="-342900">
              <a:buFontTx/>
              <a:buChar char="-"/>
            </a:pPr>
            <a:r>
              <a:rPr lang="en-GB" dirty="0"/>
              <a:t>UCSC single-cell browser: </a:t>
            </a:r>
            <a:r>
              <a:rPr lang="en-GB" dirty="0">
                <a:hlinkClick r:id="rId10"/>
              </a:rPr>
              <a:t>https://cells.ucsc.edu/</a:t>
            </a:r>
            <a:endParaRPr lang="en-GB" dirty="0"/>
          </a:p>
          <a:p>
            <a:pPr marL="342900" indent="-342900">
              <a:buFontTx/>
              <a:buChar char="-"/>
            </a:pPr>
            <a:r>
              <a:rPr lang="en-GB" dirty="0"/>
              <a:t>10X Genomics-provided datasets: </a:t>
            </a:r>
            <a:r>
              <a:rPr lang="en-GB" dirty="0">
                <a:hlinkClick r:id="rId11"/>
              </a:rPr>
              <a:t>https://www.10xgenomics.com/resources/datasets</a:t>
            </a:r>
            <a:endParaRPr lang="en-GB" dirty="0"/>
          </a:p>
          <a:p>
            <a:pPr marL="342900" indent="-342900">
              <a:buFontTx/>
              <a:buChar char="-"/>
            </a:pPr>
            <a:endParaRPr lang="en-GB" dirty="0"/>
          </a:p>
          <a:p>
            <a:pPr marL="342900" indent="-342900">
              <a:buFontTx/>
              <a:buChar char="-"/>
            </a:pPr>
            <a:endParaRPr lang="en-GB" dirty="0"/>
          </a:p>
          <a:p>
            <a:pPr marL="342900" indent="-342900">
              <a:buFontTx/>
              <a:buChar char="-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666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scRNAseq</a:t>
            </a:r>
            <a:r>
              <a:rPr lang="en-US" sz="3200" b="1" dirty="0">
                <a:solidFill>
                  <a:srgbClr val="C00000"/>
                </a:solidFill>
              </a:rPr>
              <a:t> analysis workshop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Organization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959AF0-3DCD-5646-9D6A-DB10DF16EDD6}"/>
              </a:ext>
            </a:extLst>
          </p:cNvPr>
          <p:cNvSpPr txBox="1"/>
          <p:nvPr/>
        </p:nvSpPr>
        <p:spPr>
          <a:xfrm>
            <a:off x="236306" y="2013735"/>
            <a:ext cx="117433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Workshop webpage: </a:t>
            </a:r>
            <a:r>
              <a:rPr lang="en-GB" dirty="0">
                <a:solidFill>
                  <a:srgbClr val="0563C1"/>
                </a:solidFill>
                <a:hlinkClick r:id="rId5"/>
              </a:rPr>
              <a:t>https://jserizay.com/scRNAseq-workshop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Github</a:t>
            </a:r>
            <a:r>
              <a:rPr lang="en-GB" dirty="0"/>
              <a:t> repo: </a:t>
            </a:r>
            <a:r>
              <a:rPr lang="en-GB" dirty="0">
                <a:hlinkClick r:id="rId6"/>
              </a:rPr>
              <a:t>https://github.com/js2264/scRNAseq-workshop</a:t>
            </a:r>
            <a:endParaRPr lang="en-GB" dirty="0"/>
          </a:p>
          <a:p>
            <a:endParaRPr lang="en-GB" dirty="0"/>
          </a:p>
          <a:p>
            <a:r>
              <a:rPr lang="en-GB" dirty="0"/>
              <a:t>Zoom link: </a:t>
            </a:r>
            <a:r>
              <a:rPr lang="en-GB" dirty="0">
                <a:hlinkClick r:id="rId7"/>
              </a:rPr>
              <a:t>https://us02web.zoom.us/j/89781144695?pwd=Q1dUNmZmSGlXdGpJQkl4TUwwQm52Zz09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Raise hand in Zoom to ask questions, use chat or even interrupt me if needed!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Please use video, it’s much nicer to chat with faces than with black walls!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Mute microphone when not in use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Please be patient with technical issues (network, Zoom, etc...)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7447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Single-cell studies: the power of the many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flycellatlas.org</a:t>
            </a:r>
            <a:r>
              <a:rPr lang="en-US" dirty="0"/>
              <a:t>/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110F3-0DB7-A540-8B98-6D28D484A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5752326"/>
          </a:xfrm>
        </p:spPr>
        <p:txBody>
          <a:bodyPr>
            <a:normAutofit/>
          </a:bodyPr>
          <a:lstStyle/>
          <a:p>
            <a:r>
              <a:rPr lang="en-GB" dirty="0"/>
              <a:t>Nowadays, </a:t>
            </a:r>
            <a:r>
              <a:rPr lang="en-GB" u="sng" dirty="0"/>
              <a:t>independent</a:t>
            </a:r>
            <a:r>
              <a:rPr lang="en-GB" dirty="0"/>
              <a:t>, </a:t>
            </a:r>
            <a:r>
              <a:rPr lang="en-GB" u="sng" dirty="0"/>
              <a:t>non-related</a:t>
            </a:r>
            <a:r>
              <a:rPr lang="en-GB" dirty="0"/>
              <a:t>, </a:t>
            </a:r>
            <a:r>
              <a:rPr lang="en-GB" u="sng" dirty="0"/>
              <a:t>oriented</a:t>
            </a:r>
            <a:r>
              <a:rPr lang="en-GB" dirty="0"/>
              <a:t> studies are building multi-faceted single-cell atlases of human </a:t>
            </a:r>
            <a:r>
              <a:rPr lang="en-GB" b="1" u="sng" dirty="0"/>
              <a:t>and model organisms</a:t>
            </a:r>
            <a:r>
              <a:rPr lang="en-GB" dirty="0"/>
              <a:t>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E266D2-C224-3945-8613-BEEAD9DE8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002" y="1860529"/>
            <a:ext cx="4992236" cy="4622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9890D-3540-5E4B-83DB-797633A7A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6101" y="1860529"/>
            <a:ext cx="4977280" cy="46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90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Single-cell studies: the power of the many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atlas.gs.washington.edu</a:t>
            </a:r>
            <a:r>
              <a:rPr lang="en-US" dirty="0"/>
              <a:t>/worm-</a:t>
            </a:r>
            <a:r>
              <a:rPr lang="en-US" dirty="0" err="1"/>
              <a:t>rna</a:t>
            </a:r>
            <a:r>
              <a:rPr lang="en-US" dirty="0"/>
              <a:t>/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110F3-0DB7-A540-8B98-6D28D484A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5752326"/>
          </a:xfrm>
        </p:spPr>
        <p:txBody>
          <a:bodyPr>
            <a:normAutofit/>
          </a:bodyPr>
          <a:lstStyle/>
          <a:p>
            <a:r>
              <a:rPr lang="en-GB" dirty="0"/>
              <a:t>Nowadays, </a:t>
            </a:r>
            <a:r>
              <a:rPr lang="en-GB" u="sng" dirty="0"/>
              <a:t>independent</a:t>
            </a:r>
            <a:r>
              <a:rPr lang="en-GB" dirty="0"/>
              <a:t>, </a:t>
            </a:r>
            <a:r>
              <a:rPr lang="en-GB" u="sng" dirty="0"/>
              <a:t>non-related</a:t>
            </a:r>
            <a:r>
              <a:rPr lang="en-GB" dirty="0"/>
              <a:t>, </a:t>
            </a:r>
            <a:r>
              <a:rPr lang="en-GB" u="sng" dirty="0"/>
              <a:t>oriented</a:t>
            </a:r>
            <a:r>
              <a:rPr lang="en-GB" dirty="0"/>
              <a:t> studies are building multi-faceted single-cell atlases of human </a:t>
            </a:r>
            <a:r>
              <a:rPr lang="en-GB" b="1" u="sng" dirty="0"/>
              <a:t>and model organisms</a:t>
            </a:r>
            <a:r>
              <a:rPr lang="en-GB" dirty="0"/>
              <a:t>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B822F-8E68-A64D-84B3-C90E93C6B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69439"/>
            <a:ext cx="5880100" cy="434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27DD72-7BAC-2849-86EE-49CF21376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44" y="3119784"/>
            <a:ext cx="5584825" cy="18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20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Resources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Svensson</a:t>
            </a:r>
            <a:r>
              <a:rPr lang="en-US" dirty="0"/>
              <a:t> et al., Databases 2020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110F3-0DB7-A540-8B98-6D28D484A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5315004"/>
          </a:xfrm>
        </p:spPr>
        <p:txBody>
          <a:bodyPr>
            <a:normAutofit/>
          </a:bodyPr>
          <a:lstStyle/>
          <a:p>
            <a:pPr marL="0" indent="0"/>
            <a:r>
              <a:rPr lang="en-GB" u="sng" dirty="0">
                <a:hlinkClick r:id="rId4"/>
              </a:rPr>
              <a:t>www.nxn.se/single-cell-studies/gui</a:t>
            </a:r>
            <a:endParaRPr lang="en-GB" u="sng" dirty="0"/>
          </a:p>
          <a:p>
            <a:pPr marL="0" indent="0"/>
            <a:r>
              <a:rPr lang="en-GB" dirty="0"/>
              <a:t>1,369 listed studies (as of 2021-09-20)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0918B-E108-FA4F-9930-6559835191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963"/>
          <a:stretch/>
        </p:blipFill>
        <p:spPr>
          <a:xfrm>
            <a:off x="0" y="2257577"/>
            <a:ext cx="12192000" cy="404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75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Single-cell studies: the power of the many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110F3-0DB7-A540-8B98-6D28D484A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5752326"/>
          </a:xfrm>
        </p:spPr>
        <p:txBody>
          <a:bodyPr>
            <a:normAutofit/>
          </a:bodyPr>
          <a:lstStyle/>
          <a:p>
            <a:r>
              <a:rPr lang="en-GB" b="1" dirty="0"/>
              <a:t>Never was so much owed by so many to so “few”</a:t>
            </a:r>
          </a:p>
          <a:p>
            <a:r>
              <a:rPr lang="en-GB" dirty="0"/>
              <a:t>-- Churchill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282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Single-cell studies: the power of the many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110F3-0DB7-A540-8B98-6D28D484A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5752326"/>
          </a:xfrm>
        </p:spPr>
        <p:txBody>
          <a:bodyPr>
            <a:normAutofit/>
          </a:bodyPr>
          <a:lstStyle/>
          <a:p>
            <a:r>
              <a:rPr lang="en-GB" b="1" dirty="0"/>
              <a:t>Never was so much owed by so many to so “few”</a:t>
            </a:r>
          </a:p>
          <a:p>
            <a:r>
              <a:rPr lang="en-GB" dirty="0"/>
              <a:t>-- Churchill</a:t>
            </a:r>
          </a:p>
          <a:p>
            <a:endParaRPr lang="en-GB" dirty="0"/>
          </a:p>
          <a:p>
            <a:r>
              <a:rPr lang="en-GB" b="1" dirty="0"/>
              <a:t>It used to be true in the “old days” of large consortia: </a:t>
            </a:r>
          </a:p>
          <a:p>
            <a:pPr marL="342900" indent="-342900">
              <a:buFontTx/>
              <a:buChar char="-"/>
            </a:pPr>
            <a:r>
              <a:rPr lang="en-GB" dirty="0"/>
              <a:t>Human Genome Project</a:t>
            </a:r>
          </a:p>
          <a:p>
            <a:pPr marL="342900" indent="-342900">
              <a:buFontTx/>
              <a:buChar char="-"/>
            </a:pPr>
            <a:r>
              <a:rPr lang="en-GB" dirty="0"/>
              <a:t>ENCODE</a:t>
            </a:r>
          </a:p>
          <a:p>
            <a:pPr marL="342900" indent="-342900">
              <a:buFontTx/>
              <a:buChar char="-"/>
            </a:pPr>
            <a:r>
              <a:rPr lang="en-GB" dirty="0"/>
              <a:t>1000 Genomes</a:t>
            </a:r>
          </a:p>
          <a:p>
            <a:pPr marL="342900" indent="-342900">
              <a:buFontTx/>
              <a:buChar char="-"/>
            </a:pPr>
            <a:r>
              <a:rPr lang="en-GB" dirty="0"/>
              <a:t>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624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Single-cell studies: the power of the many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110F3-0DB7-A540-8B98-6D28D484A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5752326"/>
          </a:xfrm>
        </p:spPr>
        <p:txBody>
          <a:bodyPr>
            <a:normAutofit/>
          </a:bodyPr>
          <a:lstStyle/>
          <a:p>
            <a:r>
              <a:rPr lang="en-GB" dirty="0"/>
              <a:t>Nowadays, </a:t>
            </a:r>
            <a:r>
              <a:rPr lang="en-GB" u="sng" dirty="0"/>
              <a:t>independent</a:t>
            </a:r>
            <a:r>
              <a:rPr lang="en-GB" dirty="0"/>
              <a:t>, </a:t>
            </a:r>
            <a:r>
              <a:rPr lang="en-GB" u="sng" dirty="0"/>
              <a:t>non-related</a:t>
            </a:r>
            <a:r>
              <a:rPr lang="en-GB" dirty="0"/>
              <a:t>, </a:t>
            </a:r>
            <a:r>
              <a:rPr lang="en-GB" u="sng" dirty="0"/>
              <a:t>oriented</a:t>
            </a:r>
            <a:r>
              <a:rPr lang="en-GB" dirty="0"/>
              <a:t> studies are building multi-faceted single-cell atlases of human.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9800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Next-generation single-cell studies: multi-modal assays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Efremova M. et al. Nature Methods. 2020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CA0A16-0312-4F49-97A7-1CC022EA1D1A}"/>
              </a:ext>
            </a:extLst>
          </p:cNvPr>
          <p:cNvSpPr/>
          <p:nvPr/>
        </p:nvSpPr>
        <p:spPr>
          <a:xfrm>
            <a:off x="385444" y="4769244"/>
            <a:ext cx="3048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venir Book" panose="02000503020000020003" pitchFamily="2" charset="0"/>
              </a:rPr>
              <a:t>DNA and epigenome </a:t>
            </a:r>
            <a:endParaRPr lang="en-GB" b="1" dirty="0">
              <a:latin typeface="Avenir Book" panose="02000503020000020003" pitchFamily="2" charset="0"/>
            </a:endParaRPr>
          </a:p>
          <a:p>
            <a:r>
              <a:rPr lang="en-GB" dirty="0">
                <a:latin typeface="Avenir" panose="02000503020000020003" pitchFamily="2" charset="0"/>
              </a:rPr>
              <a:t>Genome sequencing (WES, WGS) </a:t>
            </a:r>
            <a:endParaRPr lang="en-GB" dirty="0"/>
          </a:p>
          <a:p>
            <a:r>
              <a:rPr lang="en-GB" dirty="0">
                <a:latin typeface="Avenir" panose="02000503020000020003" pitchFamily="2" charset="0"/>
              </a:rPr>
              <a:t>Epigenomics (</a:t>
            </a:r>
            <a:r>
              <a:rPr lang="en-GB" dirty="0" err="1">
                <a:latin typeface="Avenir" panose="02000503020000020003" pitchFamily="2" charset="0"/>
              </a:rPr>
              <a:t>HiC</a:t>
            </a:r>
            <a:r>
              <a:rPr lang="en-GB" dirty="0">
                <a:latin typeface="Avenir" panose="02000503020000020003" pitchFamily="2" charset="0"/>
              </a:rPr>
              <a:t>, ChIP, ATAC, </a:t>
            </a:r>
            <a:r>
              <a:rPr lang="en-GB" dirty="0" err="1">
                <a:latin typeface="Avenir" panose="02000503020000020003" pitchFamily="2" charset="0"/>
              </a:rPr>
              <a:t>mC</a:t>
            </a:r>
            <a:r>
              <a:rPr lang="en-GB" dirty="0">
                <a:latin typeface="Avenir" panose="02000503020000020003" pitchFamily="2" charset="0"/>
              </a:rPr>
              <a:t> ) 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128589-A547-EC45-896A-219DD89DFB07}"/>
              </a:ext>
            </a:extLst>
          </p:cNvPr>
          <p:cNvSpPr/>
          <p:nvPr/>
        </p:nvSpPr>
        <p:spPr>
          <a:xfrm>
            <a:off x="3512957" y="4769244"/>
            <a:ext cx="3048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venir Book" panose="02000503020000020003" pitchFamily="2" charset="0"/>
              </a:rPr>
              <a:t>RNA and transcriptome </a:t>
            </a:r>
            <a:endParaRPr lang="en-GB" b="1" dirty="0">
              <a:latin typeface="Avenir Book" panose="02000503020000020003" pitchFamily="2" charset="0"/>
            </a:endParaRPr>
          </a:p>
          <a:p>
            <a:r>
              <a:rPr lang="en-GB" dirty="0">
                <a:latin typeface="Avenir" panose="02000503020000020003" pitchFamily="2" charset="0"/>
              </a:rPr>
              <a:t>Full length transcript abundance</a:t>
            </a:r>
          </a:p>
          <a:p>
            <a:r>
              <a:rPr lang="en-GB" dirty="0">
                <a:latin typeface="Avenir" panose="02000503020000020003" pitchFamily="2" charset="0"/>
              </a:rPr>
              <a:t>Splicing variants</a:t>
            </a:r>
          </a:p>
          <a:p>
            <a:r>
              <a:rPr lang="en-GB" dirty="0">
                <a:latin typeface="Avenir" panose="02000503020000020003" pitchFamily="2" charset="0"/>
              </a:rPr>
              <a:t>Transcript localization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00288B-920E-334E-B2F5-9F5796472428}"/>
              </a:ext>
            </a:extLst>
          </p:cNvPr>
          <p:cNvSpPr/>
          <p:nvPr/>
        </p:nvSpPr>
        <p:spPr>
          <a:xfrm>
            <a:off x="6609893" y="4781787"/>
            <a:ext cx="3048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venir Book" panose="02000503020000020003" pitchFamily="2" charset="0"/>
              </a:rPr>
              <a:t>Proteins</a:t>
            </a:r>
            <a:endParaRPr lang="en-GB" b="1" dirty="0">
              <a:latin typeface="Avenir Book" panose="02000503020000020003" pitchFamily="2" charset="0"/>
            </a:endParaRPr>
          </a:p>
          <a:p>
            <a:r>
              <a:rPr lang="en-GB" dirty="0">
                <a:latin typeface="Avenir Book" panose="02000503020000020003" pitchFamily="2" charset="0"/>
              </a:rPr>
              <a:t>Multi-parameter flow cytometry </a:t>
            </a:r>
          </a:p>
          <a:p>
            <a:r>
              <a:rPr lang="en-GB" dirty="0">
                <a:latin typeface="Avenir Book" panose="02000503020000020003" pitchFamily="2" charset="0"/>
              </a:rPr>
              <a:t>Mass-spectrometry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E0BF3-6025-5F41-8F2A-F829C647E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" y="1034966"/>
            <a:ext cx="104775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64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Next-generation single-cell studies: multi-modal assays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Efremova M. et al. Nature Methods. 2020</a:t>
            </a:r>
          </a:p>
        </p:txBody>
      </p:sp>
      <p:pic>
        <p:nvPicPr>
          <p:cNvPr id="3073" name="Picture 1" descr="page13image54111280">
            <a:extLst>
              <a:ext uri="{FF2B5EF4-FFF2-40B4-BE49-F238E27FC236}">
                <a16:creationId xmlns:a16="http://schemas.microsoft.com/office/drawing/2014/main" id="{090ACABB-3C14-3241-A8D1-86EF4A882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121" y="4769244"/>
            <a:ext cx="2278243" cy="138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CA0A16-0312-4F49-97A7-1CC022EA1D1A}"/>
              </a:ext>
            </a:extLst>
          </p:cNvPr>
          <p:cNvSpPr/>
          <p:nvPr/>
        </p:nvSpPr>
        <p:spPr>
          <a:xfrm>
            <a:off x="385444" y="4769244"/>
            <a:ext cx="3048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venir Book" panose="02000503020000020003" pitchFamily="2" charset="0"/>
              </a:rPr>
              <a:t>DNA and epigenome </a:t>
            </a:r>
            <a:endParaRPr lang="en-GB" b="1" dirty="0">
              <a:latin typeface="Avenir Book" panose="02000503020000020003" pitchFamily="2" charset="0"/>
            </a:endParaRPr>
          </a:p>
          <a:p>
            <a:r>
              <a:rPr lang="en-GB" dirty="0">
                <a:latin typeface="Avenir" panose="02000503020000020003" pitchFamily="2" charset="0"/>
              </a:rPr>
              <a:t>Genome sequencing (WES, WGS) </a:t>
            </a:r>
            <a:endParaRPr lang="en-GB" dirty="0"/>
          </a:p>
          <a:p>
            <a:r>
              <a:rPr lang="en-GB" dirty="0">
                <a:latin typeface="Avenir" panose="02000503020000020003" pitchFamily="2" charset="0"/>
              </a:rPr>
              <a:t>Epigenomics (</a:t>
            </a:r>
            <a:r>
              <a:rPr lang="en-GB" dirty="0" err="1">
                <a:latin typeface="Avenir" panose="02000503020000020003" pitchFamily="2" charset="0"/>
              </a:rPr>
              <a:t>HiC</a:t>
            </a:r>
            <a:r>
              <a:rPr lang="en-GB" dirty="0">
                <a:latin typeface="Avenir" panose="02000503020000020003" pitchFamily="2" charset="0"/>
              </a:rPr>
              <a:t>, ChIP, ATAC, </a:t>
            </a:r>
            <a:r>
              <a:rPr lang="en-GB" dirty="0" err="1">
                <a:latin typeface="Avenir" panose="02000503020000020003" pitchFamily="2" charset="0"/>
              </a:rPr>
              <a:t>mC</a:t>
            </a:r>
            <a:r>
              <a:rPr lang="en-GB" dirty="0">
                <a:latin typeface="Avenir" panose="02000503020000020003" pitchFamily="2" charset="0"/>
              </a:rPr>
              <a:t> ) 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128589-A547-EC45-896A-219DD89DFB07}"/>
              </a:ext>
            </a:extLst>
          </p:cNvPr>
          <p:cNvSpPr/>
          <p:nvPr/>
        </p:nvSpPr>
        <p:spPr>
          <a:xfrm>
            <a:off x="3512957" y="4769244"/>
            <a:ext cx="3048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venir Book" panose="02000503020000020003" pitchFamily="2" charset="0"/>
              </a:rPr>
              <a:t>RNA and transcriptome </a:t>
            </a:r>
            <a:endParaRPr lang="en-GB" b="1" dirty="0">
              <a:latin typeface="Avenir Book" panose="02000503020000020003" pitchFamily="2" charset="0"/>
            </a:endParaRPr>
          </a:p>
          <a:p>
            <a:r>
              <a:rPr lang="en-GB" dirty="0">
                <a:latin typeface="Avenir" panose="02000503020000020003" pitchFamily="2" charset="0"/>
              </a:rPr>
              <a:t>Full length transcript abundance</a:t>
            </a:r>
          </a:p>
          <a:p>
            <a:r>
              <a:rPr lang="en-GB" dirty="0">
                <a:latin typeface="Avenir" panose="02000503020000020003" pitchFamily="2" charset="0"/>
              </a:rPr>
              <a:t>Splicing variants</a:t>
            </a:r>
          </a:p>
          <a:p>
            <a:r>
              <a:rPr lang="en-GB" dirty="0">
                <a:latin typeface="Avenir" panose="02000503020000020003" pitchFamily="2" charset="0"/>
              </a:rPr>
              <a:t>Transcript localization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00288B-920E-334E-B2F5-9F5796472428}"/>
              </a:ext>
            </a:extLst>
          </p:cNvPr>
          <p:cNvSpPr/>
          <p:nvPr/>
        </p:nvSpPr>
        <p:spPr>
          <a:xfrm>
            <a:off x="6609893" y="4781787"/>
            <a:ext cx="3048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venir Book" panose="02000503020000020003" pitchFamily="2" charset="0"/>
              </a:rPr>
              <a:t>Proteins</a:t>
            </a:r>
            <a:endParaRPr lang="en-GB" b="1" dirty="0">
              <a:latin typeface="Avenir Book" panose="02000503020000020003" pitchFamily="2" charset="0"/>
            </a:endParaRPr>
          </a:p>
          <a:p>
            <a:r>
              <a:rPr lang="en-GB" dirty="0">
                <a:latin typeface="Avenir Book" panose="02000503020000020003" pitchFamily="2" charset="0"/>
              </a:rPr>
              <a:t>Multi-parameter flow cytometry </a:t>
            </a:r>
          </a:p>
          <a:p>
            <a:r>
              <a:rPr lang="en-GB" dirty="0">
                <a:latin typeface="Avenir Book" panose="02000503020000020003" pitchFamily="2" charset="0"/>
              </a:rPr>
              <a:t>Mass-spectrometry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60649A-9702-1243-BC02-B947817C1D1D}"/>
              </a:ext>
            </a:extLst>
          </p:cNvPr>
          <p:cNvSpPr/>
          <p:nvPr/>
        </p:nvSpPr>
        <p:spPr>
          <a:xfrm>
            <a:off x="9141058" y="4781787"/>
            <a:ext cx="3048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venir Book" panose="02000503020000020003" pitchFamily="2" charset="0"/>
              </a:rPr>
              <a:t>Multi-omics</a:t>
            </a:r>
            <a:endParaRPr lang="en-GB" b="1" dirty="0">
              <a:latin typeface="Avenir Book" panose="02000503020000020003" pitchFamily="2" charset="0"/>
            </a:endParaRPr>
          </a:p>
          <a:p>
            <a:r>
              <a:rPr lang="en-GB" dirty="0">
                <a:latin typeface="Avenir Book" panose="02000503020000020003" pitchFamily="2" charset="0"/>
              </a:rPr>
              <a:t>DNA+RNA </a:t>
            </a:r>
          </a:p>
          <a:p>
            <a:r>
              <a:rPr lang="en-GB" dirty="0" err="1">
                <a:latin typeface="Avenir Book" panose="02000503020000020003" pitchFamily="2" charset="0"/>
              </a:rPr>
              <a:t>RNA+protein</a:t>
            </a:r>
            <a:r>
              <a:rPr lang="en-GB" dirty="0">
                <a:latin typeface="Avenir Book" panose="02000503020000020003" pitchFamily="2" charset="0"/>
              </a:rPr>
              <a:t> </a:t>
            </a:r>
          </a:p>
          <a:p>
            <a:r>
              <a:rPr lang="en-GB" dirty="0">
                <a:latin typeface="Avenir Book" panose="02000503020000020003" pitchFamily="2" charset="0"/>
              </a:rPr>
              <a:t>Epigenome + RNA </a:t>
            </a:r>
            <a:endParaRPr lang="en-GB" dirty="0">
              <a:effectLst/>
              <a:latin typeface="Avenir Book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E0BF3-6025-5F41-8F2A-F829C647E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0" y="1034966"/>
            <a:ext cx="104775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69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Next-generation single-cell studies: multi-modal assays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Efremova M. et al. Nature Methods. 2020</a:t>
            </a:r>
          </a:p>
        </p:txBody>
      </p:sp>
      <p:pic>
        <p:nvPicPr>
          <p:cNvPr id="3073" name="Picture 1" descr="page13image54111280">
            <a:extLst>
              <a:ext uri="{FF2B5EF4-FFF2-40B4-BE49-F238E27FC236}">
                <a16:creationId xmlns:a16="http://schemas.microsoft.com/office/drawing/2014/main" id="{090ACABB-3C14-3241-A8D1-86EF4A882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121" y="4253948"/>
            <a:ext cx="2278243" cy="189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CA0A16-0312-4F49-97A7-1CC022EA1D1A}"/>
              </a:ext>
            </a:extLst>
          </p:cNvPr>
          <p:cNvSpPr/>
          <p:nvPr/>
        </p:nvSpPr>
        <p:spPr>
          <a:xfrm>
            <a:off x="385444" y="4769244"/>
            <a:ext cx="3048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venir Book" panose="02000503020000020003" pitchFamily="2" charset="0"/>
              </a:rPr>
              <a:t>DNA and epigenome </a:t>
            </a:r>
            <a:endParaRPr lang="en-GB" b="1" dirty="0">
              <a:latin typeface="Avenir Book" panose="02000503020000020003" pitchFamily="2" charset="0"/>
            </a:endParaRPr>
          </a:p>
          <a:p>
            <a:r>
              <a:rPr lang="en-GB" dirty="0">
                <a:latin typeface="Avenir" panose="02000503020000020003" pitchFamily="2" charset="0"/>
              </a:rPr>
              <a:t>Genome sequencing (WES, WGS) </a:t>
            </a:r>
            <a:endParaRPr lang="en-GB" dirty="0"/>
          </a:p>
          <a:p>
            <a:r>
              <a:rPr lang="en-GB" dirty="0">
                <a:latin typeface="Avenir" panose="02000503020000020003" pitchFamily="2" charset="0"/>
              </a:rPr>
              <a:t>Epigenomics (</a:t>
            </a:r>
            <a:r>
              <a:rPr lang="en-GB" dirty="0" err="1">
                <a:latin typeface="Avenir" panose="02000503020000020003" pitchFamily="2" charset="0"/>
              </a:rPr>
              <a:t>HiC</a:t>
            </a:r>
            <a:r>
              <a:rPr lang="en-GB" dirty="0">
                <a:latin typeface="Avenir" panose="02000503020000020003" pitchFamily="2" charset="0"/>
              </a:rPr>
              <a:t>, ChIP, ATAC, </a:t>
            </a:r>
            <a:r>
              <a:rPr lang="en-GB" dirty="0" err="1">
                <a:latin typeface="Avenir" panose="02000503020000020003" pitchFamily="2" charset="0"/>
              </a:rPr>
              <a:t>mC</a:t>
            </a:r>
            <a:r>
              <a:rPr lang="en-GB" dirty="0">
                <a:latin typeface="Avenir" panose="02000503020000020003" pitchFamily="2" charset="0"/>
              </a:rPr>
              <a:t> ) 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128589-A547-EC45-896A-219DD89DFB07}"/>
              </a:ext>
            </a:extLst>
          </p:cNvPr>
          <p:cNvSpPr/>
          <p:nvPr/>
        </p:nvSpPr>
        <p:spPr>
          <a:xfrm>
            <a:off x="3512957" y="4769244"/>
            <a:ext cx="3048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venir Book" panose="02000503020000020003" pitchFamily="2" charset="0"/>
              </a:rPr>
              <a:t>RNA and transcriptome </a:t>
            </a:r>
            <a:endParaRPr lang="en-GB" b="1" dirty="0">
              <a:latin typeface="Avenir Book" panose="02000503020000020003" pitchFamily="2" charset="0"/>
            </a:endParaRPr>
          </a:p>
          <a:p>
            <a:r>
              <a:rPr lang="en-GB" dirty="0">
                <a:latin typeface="Avenir" panose="02000503020000020003" pitchFamily="2" charset="0"/>
              </a:rPr>
              <a:t>Full length transcript abundance</a:t>
            </a:r>
          </a:p>
          <a:p>
            <a:r>
              <a:rPr lang="en-GB" dirty="0">
                <a:latin typeface="Avenir" panose="02000503020000020003" pitchFamily="2" charset="0"/>
              </a:rPr>
              <a:t>Splicing variants</a:t>
            </a:r>
          </a:p>
          <a:p>
            <a:r>
              <a:rPr lang="en-GB" dirty="0">
                <a:latin typeface="Avenir" panose="02000503020000020003" pitchFamily="2" charset="0"/>
              </a:rPr>
              <a:t>Transcript localization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00288B-920E-334E-B2F5-9F5796472428}"/>
              </a:ext>
            </a:extLst>
          </p:cNvPr>
          <p:cNvSpPr/>
          <p:nvPr/>
        </p:nvSpPr>
        <p:spPr>
          <a:xfrm>
            <a:off x="6609893" y="4781787"/>
            <a:ext cx="3048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venir Book" panose="02000503020000020003" pitchFamily="2" charset="0"/>
              </a:rPr>
              <a:t>Proteins</a:t>
            </a:r>
            <a:endParaRPr lang="en-GB" b="1" dirty="0">
              <a:latin typeface="Avenir Book" panose="02000503020000020003" pitchFamily="2" charset="0"/>
            </a:endParaRPr>
          </a:p>
          <a:p>
            <a:r>
              <a:rPr lang="en-GB" dirty="0">
                <a:latin typeface="Avenir Book" panose="02000503020000020003" pitchFamily="2" charset="0"/>
              </a:rPr>
              <a:t>Multi-parameter flow cytometry </a:t>
            </a:r>
          </a:p>
          <a:p>
            <a:r>
              <a:rPr lang="en-GB" dirty="0">
                <a:latin typeface="Avenir Book" panose="02000503020000020003" pitchFamily="2" charset="0"/>
              </a:rPr>
              <a:t>Mass-spectrometry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60649A-9702-1243-BC02-B947817C1D1D}"/>
              </a:ext>
            </a:extLst>
          </p:cNvPr>
          <p:cNvSpPr/>
          <p:nvPr/>
        </p:nvSpPr>
        <p:spPr>
          <a:xfrm>
            <a:off x="9141058" y="4781787"/>
            <a:ext cx="3048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venir Book" panose="02000503020000020003" pitchFamily="2" charset="0"/>
              </a:rPr>
              <a:t>Multi-omics</a:t>
            </a:r>
            <a:endParaRPr lang="en-GB" b="1" dirty="0">
              <a:latin typeface="Avenir Book" panose="02000503020000020003" pitchFamily="2" charset="0"/>
            </a:endParaRPr>
          </a:p>
          <a:p>
            <a:r>
              <a:rPr lang="en-GB" dirty="0">
                <a:latin typeface="Avenir Book" panose="02000503020000020003" pitchFamily="2" charset="0"/>
              </a:rPr>
              <a:t>DNA+RNA </a:t>
            </a:r>
          </a:p>
          <a:p>
            <a:r>
              <a:rPr lang="en-GB" dirty="0" err="1">
                <a:latin typeface="Avenir Book" panose="02000503020000020003" pitchFamily="2" charset="0"/>
              </a:rPr>
              <a:t>RNA+protein</a:t>
            </a:r>
            <a:r>
              <a:rPr lang="en-GB" dirty="0">
                <a:latin typeface="Avenir Book" panose="02000503020000020003" pitchFamily="2" charset="0"/>
              </a:rPr>
              <a:t> </a:t>
            </a:r>
          </a:p>
          <a:p>
            <a:r>
              <a:rPr lang="en-GB" dirty="0">
                <a:latin typeface="Avenir Book" panose="02000503020000020003" pitchFamily="2" charset="0"/>
              </a:rPr>
              <a:t>Epigenome + RNA </a:t>
            </a:r>
            <a:endParaRPr lang="en-GB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E7E79D-178A-244C-9990-CC6DDCA613F7}"/>
              </a:ext>
            </a:extLst>
          </p:cNvPr>
          <p:cNvSpPr txBox="1"/>
          <p:nvPr/>
        </p:nvSpPr>
        <p:spPr>
          <a:xfrm>
            <a:off x="407757" y="4412455"/>
            <a:ext cx="13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venir Book" panose="02000503020000020003" pitchFamily="2" charset="0"/>
              </a:rPr>
              <a:t>Single-cell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86BA8C-C94D-CC4E-BDA3-1BC7D647745D}"/>
              </a:ext>
            </a:extLst>
          </p:cNvPr>
          <p:cNvSpPr txBox="1"/>
          <p:nvPr/>
        </p:nvSpPr>
        <p:spPr>
          <a:xfrm>
            <a:off x="3508766" y="4412455"/>
            <a:ext cx="13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venir Book" panose="02000503020000020003" pitchFamily="2" charset="0"/>
              </a:rPr>
              <a:t>Single-cell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2F824F-901F-6541-9F7A-96E2400C89B2}"/>
              </a:ext>
            </a:extLst>
          </p:cNvPr>
          <p:cNvSpPr txBox="1"/>
          <p:nvPr/>
        </p:nvSpPr>
        <p:spPr>
          <a:xfrm>
            <a:off x="6623027" y="4412455"/>
            <a:ext cx="13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venir Book" panose="02000503020000020003" pitchFamily="2" charset="0"/>
              </a:rPr>
              <a:t>Single-cell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0B206-E351-D842-8102-C365BE043A6C}"/>
              </a:ext>
            </a:extLst>
          </p:cNvPr>
          <p:cNvSpPr txBox="1"/>
          <p:nvPr/>
        </p:nvSpPr>
        <p:spPr>
          <a:xfrm>
            <a:off x="9140940" y="4412455"/>
            <a:ext cx="13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venir Book" panose="02000503020000020003" pitchFamily="2" charset="0"/>
              </a:rPr>
              <a:t>Single-cell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E0BF3-6025-5F41-8F2A-F829C647E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0" y="1034966"/>
            <a:ext cx="104775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821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Next-generation single-cell studies: multi-modal assays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Efremova M. et al. Nature Methods. 2020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67943C-5982-3548-A0CD-E296690B080C}"/>
              </a:ext>
            </a:extLst>
          </p:cNvPr>
          <p:cNvGrpSpPr/>
          <p:nvPr/>
        </p:nvGrpSpPr>
        <p:grpSpPr>
          <a:xfrm>
            <a:off x="549414" y="2177979"/>
            <a:ext cx="2717800" cy="2964620"/>
            <a:chOff x="4737100" y="1918530"/>
            <a:chExt cx="2717800" cy="2964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089D9A-CAC5-4341-8715-38573CE55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7100" y="1974850"/>
              <a:ext cx="2717800" cy="29083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A51C8D3-E663-F147-B548-0F7A86BB2028}"/>
                </a:ext>
              </a:extLst>
            </p:cNvPr>
            <p:cNvSpPr/>
            <p:nvPr/>
          </p:nvSpPr>
          <p:spPr>
            <a:xfrm>
              <a:off x="4737100" y="1918530"/>
              <a:ext cx="230678" cy="228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3110007-AF9D-B24D-A98A-129A80092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778" y="2082800"/>
            <a:ext cx="4089400" cy="2692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8875C4-810D-BB4B-BF4E-4B65DBA21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4887" y="2032000"/>
            <a:ext cx="36576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58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Single-cell RNA-seq studies: </a:t>
            </a:r>
            <a:r>
              <a:rPr lang="en-US" dirty="0">
                <a:sym typeface="Wingdings" pitchFamily="2" charset="2"/>
              </a:rPr>
              <a:t>From small-</a:t>
            </a:r>
            <a:r>
              <a:rPr lang="en-US" dirty="0" err="1">
                <a:sym typeface="Wingdings" pitchFamily="2" charset="2"/>
              </a:rPr>
              <a:t>ish</a:t>
            </a:r>
            <a:r>
              <a:rPr lang="en-US" dirty="0">
                <a:sym typeface="Wingdings" pitchFamily="2" charset="2"/>
              </a:rPr>
              <a:t> scale to massive scale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i="0" dirty="0"/>
              <a:t>Cao &amp; </a:t>
            </a:r>
            <a:r>
              <a:rPr lang="en-GB" i="0" dirty="0" err="1"/>
              <a:t>Spielmann</a:t>
            </a:r>
            <a:r>
              <a:rPr lang="en-GB" i="0" dirty="0"/>
              <a:t>, Nature 2019</a:t>
            </a:r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01C1A0E8-0C60-F64D-9A2E-9B9368A01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21533" y="873125"/>
            <a:ext cx="8907658" cy="551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40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Method of the year 2020: Spatially-resolved transcriptomics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57651-A3C2-A848-AC51-3F99CAE9F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2991"/>
            <a:ext cx="12192000" cy="343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85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Method of the year 2020: Spatially-resolved transcriptomics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Larsson et al., Nature Methods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D05DE-3B46-2540-B4CF-768D058B9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25" y="1210020"/>
            <a:ext cx="8362950" cy="44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53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Method of the year 2020: Spatially-resolved transcriptomics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F3B9C-C9D1-554A-A87E-E378BA202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4561840" cy="5517515"/>
          </a:xfrm>
        </p:spPr>
        <p:txBody>
          <a:bodyPr/>
          <a:lstStyle/>
          <a:p>
            <a:r>
              <a:rPr lang="en-US" dirty="0"/>
              <a:t>Slide-Seq: </a:t>
            </a:r>
          </a:p>
          <a:p>
            <a:endParaRPr lang="en-US" dirty="0"/>
          </a:p>
          <a:p>
            <a:pPr marL="12700" indent="-12700"/>
            <a:r>
              <a:rPr lang="en-GB" dirty="0"/>
              <a:t>RNA is spatially resolved from tissue sections by transfer onto a surface covered with DNA-barcoded beads.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Rodriques</a:t>
            </a:r>
            <a:r>
              <a:rPr lang="en-GB" dirty="0"/>
              <a:t> et al., Science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2E6EB-57DD-9444-9EEE-AE194406D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0" y="1179513"/>
            <a:ext cx="4604940" cy="496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189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AD503B-275D-4D41-A9B1-7721F9276B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2566045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Single-cell RNA-seq studies: </a:t>
            </a:r>
            <a:r>
              <a:rPr lang="en-US" dirty="0">
                <a:sym typeface="Wingdings" pitchFamily="2" charset="2"/>
              </a:rPr>
              <a:t>From small-</a:t>
            </a:r>
            <a:r>
              <a:rPr lang="en-US" dirty="0" err="1">
                <a:sym typeface="Wingdings" pitchFamily="2" charset="2"/>
              </a:rPr>
              <a:t>ish</a:t>
            </a:r>
            <a:r>
              <a:rPr lang="en-US" dirty="0">
                <a:sym typeface="Wingdings" pitchFamily="2" charset="2"/>
              </a:rPr>
              <a:t> scale to massive scale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i="0" dirty="0"/>
              <a:t>Cao &amp; </a:t>
            </a:r>
            <a:r>
              <a:rPr lang="en-GB" i="0" dirty="0" err="1"/>
              <a:t>Spielmann</a:t>
            </a:r>
            <a:r>
              <a:rPr lang="en-GB" i="0" dirty="0"/>
              <a:t>, Nature 2019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AC78171-A435-DA44-A13B-0EF44027F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E79943-787D-E745-A8F4-2EC8674C6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992" y="1029983"/>
            <a:ext cx="7096016" cy="56452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E0CFCF2-F67A-2541-B766-C4695AD20A82}"/>
              </a:ext>
            </a:extLst>
          </p:cNvPr>
          <p:cNvSpPr/>
          <p:nvPr/>
        </p:nvSpPr>
        <p:spPr>
          <a:xfrm>
            <a:off x="8897420" y="1037690"/>
            <a:ext cx="801384" cy="3965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2B3364-B19A-CB46-94BD-BCF284C3D6C2}"/>
              </a:ext>
            </a:extLst>
          </p:cNvPr>
          <p:cNvSpPr txBox="1"/>
          <p:nvPr/>
        </p:nvSpPr>
        <p:spPr>
          <a:xfrm>
            <a:off x="254000" y="2967335"/>
            <a:ext cx="275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Clustering and visualization of </a:t>
            </a:r>
            <a:r>
              <a:rPr lang="en-GB" dirty="0"/>
              <a:t>2,026,641 mouse embryo cells</a:t>
            </a:r>
          </a:p>
        </p:txBody>
      </p:sp>
    </p:spTree>
    <p:extLst>
      <p:ext uri="{BB962C8B-B14F-4D97-AF65-F5344CB8AC3E}">
        <p14:creationId xmlns:p14="http://schemas.microsoft.com/office/powerpoint/2010/main" val="711592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Single-cell RNA-seq studies: </a:t>
            </a:r>
            <a:r>
              <a:rPr lang="en-US" dirty="0">
                <a:sym typeface="Wingdings" pitchFamily="2" charset="2"/>
              </a:rPr>
              <a:t>From small-</a:t>
            </a:r>
            <a:r>
              <a:rPr lang="en-US" dirty="0" err="1">
                <a:sym typeface="Wingdings" pitchFamily="2" charset="2"/>
              </a:rPr>
              <a:t>ish</a:t>
            </a:r>
            <a:r>
              <a:rPr lang="en-US" dirty="0">
                <a:sym typeface="Wingdings" pitchFamily="2" charset="2"/>
              </a:rPr>
              <a:t> scale to massive scale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i="0" dirty="0"/>
              <a:t>Yao et al., Cell 2021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110F3-0DB7-A540-8B98-6D28D484A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438458-C772-7F4A-8367-02A24D15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457768"/>
            <a:ext cx="7470882" cy="2349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E3A523-4202-1042-8586-31D12EAAF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1" y="1034357"/>
            <a:ext cx="3535428" cy="51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68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Single-cell RNA-seq studies: </a:t>
            </a:r>
            <a:r>
              <a:rPr lang="en-US" dirty="0">
                <a:sym typeface="Wingdings" pitchFamily="2" charset="2"/>
              </a:rPr>
              <a:t>From small-</a:t>
            </a:r>
            <a:r>
              <a:rPr lang="en-US" dirty="0" err="1">
                <a:sym typeface="Wingdings" pitchFamily="2" charset="2"/>
              </a:rPr>
              <a:t>ish</a:t>
            </a:r>
            <a:r>
              <a:rPr lang="en-US" dirty="0">
                <a:sym typeface="Wingdings" pitchFamily="2" charset="2"/>
              </a:rPr>
              <a:t> scale to massive scale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i="0" dirty="0"/>
              <a:t>Yao et al., Cell 2021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110F3-0DB7-A540-8B98-6D28D484A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598E5-D0F1-864D-A3BF-04EF35496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155" y="1481981"/>
            <a:ext cx="8657690" cy="463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Single-cell RNA-seq studies: </a:t>
            </a:r>
            <a:r>
              <a:rPr lang="en-US" dirty="0">
                <a:sym typeface="Wingdings" pitchFamily="2" charset="2"/>
              </a:rPr>
              <a:t>What are you interested in? 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9533E-3FDB-5B46-8033-4144D6D2E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172200"/>
            <a:ext cx="4288156" cy="6603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100" dirty="0">
                <a:hlinkClick r:id="rId4"/>
              </a:rPr>
              <a:t>http://www.cell.com/pictureshow/skin</a:t>
            </a:r>
            <a:endParaRPr lang="en-GB" sz="1100" dirty="0"/>
          </a:p>
          <a:p>
            <a:pPr>
              <a:lnSpc>
                <a:spcPct val="100000"/>
              </a:lnSpc>
            </a:pPr>
            <a:r>
              <a:rPr lang="en-GB" sz="1100" dirty="0">
                <a:hlinkClick r:id="rId5"/>
              </a:rPr>
              <a:t>https://library.med.utah.edu/WebPath/webpath.html</a:t>
            </a:r>
            <a:endParaRPr lang="en-GB" sz="1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110F3-0DB7-A540-8B98-6D28D484A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Incredible diversity in cell types, states, and interactions across tissues of an animal.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E10920-9C19-F344-93F4-65160345F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1415777"/>
            <a:ext cx="8636000" cy="463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73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49" y="-23015"/>
            <a:ext cx="1485167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0B7FE7-2CAE-704B-AB23-D866B83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050" dirty="0"/>
            </a:br>
            <a:br>
              <a:rPr lang="en-US" sz="1050" dirty="0"/>
            </a:br>
            <a:r>
              <a:rPr lang="en-US" dirty="0"/>
              <a:t>Single-cell RNA-seq studies: </a:t>
            </a:r>
            <a:r>
              <a:rPr lang="en-US" dirty="0">
                <a:sym typeface="Wingdings" pitchFamily="2" charset="2"/>
              </a:rPr>
              <a:t>What are you interested in? 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110F3-0DB7-A540-8B98-6D28D484A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cell’s identity and fate are shaped by </a:t>
            </a:r>
            <a:r>
              <a:rPr lang="en-GB"/>
              <a:t>many features.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8913-98FE-7449-BC46-94092B1C1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0" y="1336688"/>
            <a:ext cx="7721600" cy="527524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C40B82-3969-3743-8290-5999B8084A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42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-CONFIG__" val="Version20200227_2021 -20 -20 -40 6 37 0 143;170;220 175;171;171 79;129;189 220;230;242 Calibri Rectangle 8 1 1 0 0 0 0 0 0 1 1 1 90;200;30 10;255;0 0 0 0 175;171;171 220;230;242 220;230;242 0 1 1 0 15 50 85 0 0 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Default Section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956AF91C-A915-EB43-A318-2526352C94CB}" vid="{00B548D9-0413-EF4C-B81F-15ECCD6673CF}"/>
    </a:ext>
  </a:extLst>
</a:theme>
</file>

<file path=ppt/theme/theme2.xml><?xml version="1.0" encoding="utf-8"?>
<a:theme xmlns:a="http://schemas.openxmlformats.org/drawingml/2006/main" name="nice_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ice_theme" id="{CFC92111-4149-2C45-AEF6-F0CEDB875822}" vid="{DCB769A5-0A71-7C44-BCE2-1939F446122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5103</TotalTime>
  <Words>3421</Words>
  <Application>Microsoft Macintosh PowerPoint</Application>
  <PresentationFormat>Widescreen</PresentationFormat>
  <Paragraphs>293</Paragraphs>
  <Slides>43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Avenir</vt:lpstr>
      <vt:lpstr>Avenir Book</vt:lpstr>
      <vt:lpstr>Calibri</vt:lpstr>
      <vt:lpstr>Calibri Light</vt:lpstr>
      <vt:lpstr>Comfortaa</vt:lpstr>
      <vt:lpstr>Menlo</vt:lpstr>
      <vt:lpstr>Theme1</vt:lpstr>
      <vt:lpstr>nice_theme</vt:lpstr>
      <vt:lpstr>Lecture 1 Experimental design of scRNAseq projects</vt:lpstr>
      <vt:lpstr>PowerPoint Presentation</vt:lpstr>
      <vt:lpstr>PowerPoint Presentation</vt:lpstr>
      <vt:lpstr>  Single-cell RNA-seq studies: From small-ish scale to massive scale </vt:lpstr>
      <vt:lpstr>  Single-cell RNA-seq studies: From small-ish scale to massive scale </vt:lpstr>
      <vt:lpstr>  Single-cell RNA-seq studies: From small-ish scale to massive scale </vt:lpstr>
      <vt:lpstr>  Single-cell RNA-seq studies: From small-ish scale to massive scale </vt:lpstr>
      <vt:lpstr>  Single-cell RNA-seq studies: What are you interested in?  </vt:lpstr>
      <vt:lpstr>  Single-cell RNA-seq studies: What are you interested in?  </vt:lpstr>
      <vt:lpstr>  Single-cell RNA-seq studies: What are you interested in?  </vt:lpstr>
      <vt:lpstr>  Single-cell RNA-seq studies: What are you interested in?  </vt:lpstr>
      <vt:lpstr>  Single-cell RNA-seq studies: What are you interested in?  </vt:lpstr>
      <vt:lpstr>  Single-cell RNA-seq studies: From small-ish scale to massive scale </vt:lpstr>
      <vt:lpstr>  Droplet-based or plate-based approaches </vt:lpstr>
      <vt:lpstr>  Droplet-based or plate-based approaches </vt:lpstr>
      <vt:lpstr>  Droplet-based or plate-based approaches </vt:lpstr>
      <vt:lpstr>  Droplet-based or plate-based approaches </vt:lpstr>
      <vt:lpstr>  Droplet-based or plate-based approaches </vt:lpstr>
      <vt:lpstr>  So what to do with all this data?  </vt:lpstr>
      <vt:lpstr>  Human Cell Atlas: profiling ALL the cells in the human body </vt:lpstr>
      <vt:lpstr>  Human Cell Atlas: profiling ALL the cells in the human body </vt:lpstr>
      <vt:lpstr>  Human Cell Atlas: profiling ALL the cells in the human body </vt:lpstr>
      <vt:lpstr>  Human Cell Atlas: profiling ALL the cells in the human body </vt:lpstr>
      <vt:lpstr>  Human Cell Atlas: profiling ALL the cells in the human body </vt:lpstr>
      <vt:lpstr>  Human Cell Atlas: profiling ALL the cells in the human body </vt:lpstr>
      <vt:lpstr>  Human Cell Atlas: profiling ALL the cells in the human body </vt:lpstr>
      <vt:lpstr>  Human Cell Atlas: profiling ALL the cells in the human body </vt:lpstr>
      <vt:lpstr>  Human Cell Atlas: profiling ALL the cells in the human body </vt:lpstr>
      <vt:lpstr>  Resources </vt:lpstr>
      <vt:lpstr>  Single-cell studies: the power of the many </vt:lpstr>
      <vt:lpstr>  Single-cell studies: the power of the many </vt:lpstr>
      <vt:lpstr>  Resources </vt:lpstr>
      <vt:lpstr>  Single-cell studies: the power of the many </vt:lpstr>
      <vt:lpstr>  Single-cell studies: the power of the many </vt:lpstr>
      <vt:lpstr>  Single-cell studies: the power of the many </vt:lpstr>
      <vt:lpstr>  Next-generation single-cell studies: multi-modal assays </vt:lpstr>
      <vt:lpstr>  Next-generation single-cell studies: multi-modal assays </vt:lpstr>
      <vt:lpstr>  Next-generation single-cell studies: multi-modal assays </vt:lpstr>
      <vt:lpstr>  Next-generation single-cell studies: multi-modal assays </vt:lpstr>
      <vt:lpstr>  Method of the year 2020: Spatially-resolved transcriptomics </vt:lpstr>
      <vt:lpstr>  Method of the year 2020: Spatially-resolved transcriptomics </vt:lpstr>
      <vt:lpstr>  Method of the year 2020: Spatially-resolved transcriptomics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Dissecting the molecular mechanisms regulating cytoplasmic and nuclear events occurring during MCC differentiation </dc:title>
  <dc:creator>Jacques Serizay</dc:creator>
  <cp:lastModifiedBy>Jacques Serizay</cp:lastModifiedBy>
  <cp:revision>305</cp:revision>
  <dcterms:created xsi:type="dcterms:W3CDTF">2021-02-26T11:16:43Z</dcterms:created>
  <dcterms:modified xsi:type="dcterms:W3CDTF">2022-01-23T11:37:42Z</dcterms:modified>
</cp:coreProperties>
</file>